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sldIdLst>
    <p:sldId id="359" r:id="rId2"/>
    <p:sldId id="381" r:id="rId3"/>
    <p:sldId id="382" r:id="rId4"/>
    <p:sldId id="383" r:id="rId5"/>
    <p:sldId id="384" r:id="rId6"/>
    <p:sldId id="380" r:id="rId7"/>
    <p:sldId id="390" r:id="rId8"/>
    <p:sldId id="387" r:id="rId9"/>
    <p:sldId id="391" r:id="rId10"/>
    <p:sldId id="392" r:id="rId11"/>
    <p:sldId id="388" r:id="rId12"/>
    <p:sldId id="389" r:id="rId13"/>
    <p:sldId id="358" r:id="rId14"/>
    <p:sldId id="360" r:id="rId15"/>
    <p:sldId id="361" r:id="rId16"/>
    <p:sldId id="357" r:id="rId17"/>
    <p:sldId id="363" r:id="rId18"/>
    <p:sldId id="356" r:id="rId19"/>
    <p:sldId id="362" r:id="rId20"/>
    <p:sldId id="365" r:id="rId21"/>
    <p:sldId id="366" r:id="rId22"/>
    <p:sldId id="364" r:id="rId23"/>
    <p:sldId id="367" r:id="rId24"/>
    <p:sldId id="369" r:id="rId25"/>
    <p:sldId id="393" r:id="rId26"/>
    <p:sldId id="396" r:id="rId27"/>
    <p:sldId id="394" r:id="rId28"/>
    <p:sldId id="395" r:id="rId29"/>
    <p:sldId id="397" r:id="rId30"/>
    <p:sldId id="398" r:id="rId31"/>
    <p:sldId id="399" r:id="rId32"/>
    <p:sldId id="400" r:id="rId33"/>
    <p:sldId id="401" r:id="rId34"/>
    <p:sldId id="403" r:id="rId35"/>
    <p:sldId id="402" r:id="rId36"/>
    <p:sldId id="355" r:id="rId3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2414" autoAdjust="0"/>
    <p:restoredTop sz="94676" autoAdjust="0"/>
  </p:normalViewPr>
  <p:slideViewPr>
    <p:cSldViewPr>
      <p:cViewPr>
        <p:scale>
          <a:sx n="66" d="100"/>
          <a:sy n="66" d="100"/>
        </p:scale>
        <p:origin x="-1890" y="-47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8FEE79A-456C-40FC-AE3A-EB461E85DE2F}" type="slidenum">
              <a:rPr lang="en-US"/>
              <a:pPr/>
              <a:t>‹#›</a:t>
            </a:fld>
            <a:endParaRPr lang="en-US"/>
          </a:p>
        </p:txBody>
      </p:sp>
    </p:spTree>
    <p:extLst>
      <p:ext uri="{BB962C8B-B14F-4D97-AF65-F5344CB8AC3E}">
        <p14:creationId xmlns:p14="http://schemas.microsoft.com/office/powerpoint/2010/main" val="17038623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Veterans experience</a:t>
            </a:r>
            <a:r>
              <a:rPr lang="en-US" baseline="0" dirty="0" smtClean="0"/>
              <a:t> many disabilities beyond what typically comes to mind for the recent returning combat veterans</a:t>
            </a:r>
            <a:r>
              <a:rPr lang="en-US" baseline="0" smtClean="0"/>
              <a:t>.  </a:t>
            </a:r>
            <a:endParaRPr lang="en-US"/>
          </a:p>
        </p:txBody>
      </p:sp>
      <p:sp>
        <p:nvSpPr>
          <p:cNvPr id="4" name="Slide Number Placeholder 3"/>
          <p:cNvSpPr>
            <a:spLocks noGrp="1"/>
          </p:cNvSpPr>
          <p:nvPr>
            <p:ph type="sldNum" sz="quarter" idx="10"/>
          </p:nvPr>
        </p:nvSpPr>
        <p:spPr/>
        <p:txBody>
          <a:bodyPr/>
          <a:lstStyle/>
          <a:p>
            <a:fld id="{88FEE79A-456C-40FC-AE3A-EB461E85DE2F}"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0"/>
            <a:ext cx="203835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0"/>
            <a:ext cx="596265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219200"/>
            <a:ext cx="38100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38100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a:effectLst/>
        </p:spPr>
      </p:pic>
      <p:sp>
        <p:nvSpPr>
          <p:cNvPr id="2" name="Rectangle 2"/>
          <p:cNvSpPr>
            <a:spLocks noGrp="1" noChangeArrowheads="1"/>
          </p:cNvSpPr>
          <p:nvPr>
            <p:ph type="title"/>
          </p:nvPr>
        </p:nvSpPr>
        <p:spPr bwMode="auto">
          <a:xfrm>
            <a:off x="1447800" y="0"/>
            <a:ext cx="7391400" cy="914400"/>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9156" name="Rectangle 3"/>
          <p:cNvSpPr>
            <a:spLocks noGrp="1" noChangeArrowheads="1"/>
          </p:cNvSpPr>
          <p:nvPr>
            <p:ph type="body" idx="1"/>
          </p:nvPr>
        </p:nvSpPr>
        <p:spPr bwMode="auto">
          <a:xfrm>
            <a:off x="685800" y="1219200"/>
            <a:ext cx="77724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9157" name="Slide Number Placeholder 5"/>
          <p:cNvSpPr txBox="1">
            <a:spLocks noGrp="1"/>
          </p:cNvSpPr>
          <p:nvPr/>
        </p:nvSpPr>
        <p:spPr bwMode="auto">
          <a:xfrm>
            <a:off x="7162800" y="6172200"/>
            <a:ext cx="1905000" cy="152400"/>
          </a:xfrm>
          <a:prstGeom prst="rect">
            <a:avLst/>
          </a:prstGeom>
          <a:noFill/>
          <a:ln w="9525">
            <a:noFill/>
            <a:miter lim="800000"/>
            <a:headEnd/>
            <a:tailEnd/>
          </a:ln>
        </p:spPr>
        <p:txBody>
          <a:bodyPr/>
          <a:lstStyle/>
          <a:p>
            <a:pPr algn="r"/>
            <a:fld id="{DDABBABD-D992-422F-A3E7-04D18BD83813}" type="slidenum">
              <a:rPr lang="en-US" sz="900" b="1">
                <a:solidFill>
                  <a:srgbClr val="113253"/>
                </a:solidFill>
              </a:rPr>
              <a:pPr algn="r"/>
              <a:t>‹#›</a:t>
            </a:fld>
            <a:endParaRPr lang="en-US" sz="900" b="1">
              <a:solidFill>
                <a:srgbClr val="113253"/>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p:txStyles>
    <p:titleStyle>
      <a:lvl1pPr algn="l" rtl="0" eaLnBrk="0" fontAlgn="base" hangingPunct="0">
        <a:spcBef>
          <a:spcPct val="0"/>
        </a:spcBef>
        <a:spcAft>
          <a:spcPct val="0"/>
        </a:spcAft>
        <a:defRPr sz="3600" b="1">
          <a:solidFill>
            <a:schemeClr val="bg1"/>
          </a:solidFill>
          <a:latin typeface="+mj-lt"/>
          <a:ea typeface="+mj-ea"/>
          <a:cs typeface="+mj-cs"/>
        </a:defRPr>
      </a:lvl1pPr>
      <a:lvl2pPr algn="l" rtl="0" eaLnBrk="0" fontAlgn="base" hangingPunct="0">
        <a:spcBef>
          <a:spcPct val="0"/>
        </a:spcBef>
        <a:spcAft>
          <a:spcPct val="0"/>
        </a:spcAft>
        <a:defRPr sz="3600" b="1">
          <a:solidFill>
            <a:schemeClr val="bg1"/>
          </a:solidFill>
          <a:latin typeface="Arial" charset="0"/>
          <a:ea typeface="ＭＳ Ｐゴシック" charset="-128"/>
        </a:defRPr>
      </a:lvl2pPr>
      <a:lvl3pPr algn="l" rtl="0" eaLnBrk="0" fontAlgn="base" hangingPunct="0">
        <a:spcBef>
          <a:spcPct val="0"/>
        </a:spcBef>
        <a:spcAft>
          <a:spcPct val="0"/>
        </a:spcAft>
        <a:defRPr sz="3600" b="1">
          <a:solidFill>
            <a:schemeClr val="bg1"/>
          </a:solidFill>
          <a:latin typeface="Arial" charset="0"/>
          <a:ea typeface="ＭＳ Ｐゴシック" charset="-128"/>
        </a:defRPr>
      </a:lvl3pPr>
      <a:lvl4pPr algn="l" rtl="0" eaLnBrk="0" fontAlgn="base" hangingPunct="0">
        <a:spcBef>
          <a:spcPct val="0"/>
        </a:spcBef>
        <a:spcAft>
          <a:spcPct val="0"/>
        </a:spcAft>
        <a:defRPr sz="3600" b="1">
          <a:solidFill>
            <a:schemeClr val="bg1"/>
          </a:solidFill>
          <a:latin typeface="Arial" charset="0"/>
          <a:ea typeface="ＭＳ Ｐゴシック" charset="-128"/>
        </a:defRPr>
      </a:lvl4pPr>
      <a:lvl5pPr algn="l" rtl="0" eaLnBrk="0" fontAlgn="base" hangingPunct="0">
        <a:spcBef>
          <a:spcPct val="0"/>
        </a:spcBef>
        <a:spcAft>
          <a:spcPct val="0"/>
        </a:spcAft>
        <a:defRPr sz="3600" b="1">
          <a:solidFill>
            <a:schemeClr val="bg1"/>
          </a:solidFill>
          <a:latin typeface="Arial" charset="0"/>
          <a:ea typeface="ＭＳ Ｐゴシック" charset="-128"/>
        </a:defRPr>
      </a:lvl5pPr>
      <a:lvl6pPr marL="457200" algn="l" rtl="0" eaLnBrk="0" fontAlgn="base" hangingPunct="0">
        <a:spcBef>
          <a:spcPct val="0"/>
        </a:spcBef>
        <a:spcAft>
          <a:spcPct val="0"/>
        </a:spcAft>
        <a:defRPr sz="3600" b="1">
          <a:solidFill>
            <a:schemeClr val="bg1"/>
          </a:solidFill>
          <a:latin typeface="Arial" charset="0"/>
          <a:ea typeface="ＭＳ Ｐゴシック" charset="-128"/>
        </a:defRPr>
      </a:lvl6pPr>
      <a:lvl7pPr marL="914400" algn="l" rtl="0" eaLnBrk="0" fontAlgn="base" hangingPunct="0">
        <a:spcBef>
          <a:spcPct val="0"/>
        </a:spcBef>
        <a:spcAft>
          <a:spcPct val="0"/>
        </a:spcAft>
        <a:defRPr sz="3600" b="1">
          <a:solidFill>
            <a:schemeClr val="bg1"/>
          </a:solidFill>
          <a:latin typeface="Arial" charset="0"/>
          <a:ea typeface="ＭＳ Ｐゴシック" charset="-128"/>
        </a:defRPr>
      </a:lvl7pPr>
      <a:lvl8pPr marL="1371600" algn="l" rtl="0" eaLnBrk="0" fontAlgn="base" hangingPunct="0">
        <a:spcBef>
          <a:spcPct val="0"/>
        </a:spcBef>
        <a:spcAft>
          <a:spcPct val="0"/>
        </a:spcAft>
        <a:defRPr sz="3600" b="1">
          <a:solidFill>
            <a:schemeClr val="bg1"/>
          </a:solidFill>
          <a:latin typeface="Arial" charset="0"/>
          <a:ea typeface="ＭＳ Ｐゴシック" charset="-128"/>
        </a:defRPr>
      </a:lvl8pPr>
      <a:lvl9pPr marL="1828800" algn="l" rtl="0" eaLnBrk="0" fontAlgn="base" hangingPunct="0">
        <a:spcBef>
          <a:spcPct val="0"/>
        </a:spcBef>
        <a:spcAft>
          <a:spcPct val="0"/>
        </a:spcAft>
        <a:defRPr sz="3600" b="1">
          <a:solidFill>
            <a:schemeClr val="bg1"/>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sz="2800" b="1">
          <a:solidFill>
            <a:srgbClr val="1C2445"/>
          </a:solidFill>
          <a:latin typeface="+mn-lt"/>
          <a:ea typeface="+mn-ea"/>
          <a:cs typeface="+mn-cs"/>
        </a:defRPr>
      </a:lvl1pPr>
      <a:lvl2pPr marL="742950" indent="-285750" algn="l" rtl="0" eaLnBrk="0" fontAlgn="base" hangingPunct="0">
        <a:spcBef>
          <a:spcPct val="20000"/>
        </a:spcBef>
        <a:spcAft>
          <a:spcPct val="0"/>
        </a:spcAft>
        <a:buChar char="–"/>
        <a:defRPr sz="2400">
          <a:solidFill>
            <a:srgbClr val="1C2445"/>
          </a:solidFill>
          <a:latin typeface="+mn-lt"/>
          <a:ea typeface="+mn-ea"/>
        </a:defRPr>
      </a:lvl2pPr>
      <a:lvl3pPr marL="1085850" indent="-228600" algn="l" rtl="0" eaLnBrk="0" fontAlgn="base" hangingPunct="0">
        <a:spcBef>
          <a:spcPct val="20000"/>
        </a:spcBef>
        <a:spcAft>
          <a:spcPct val="0"/>
        </a:spcAft>
        <a:buChar char="•"/>
        <a:defRPr sz="2000">
          <a:solidFill>
            <a:srgbClr val="1C2445"/>
          </a:solidFill>
          <a:latin typeface="+mn-lt"/>
          <a:ea typeface="+mn-ea"/>
        </a:defRPr>
      </a:lvl3pPr>
      <a:lvl4pPr marL="1428750" indent="-228600" algn="l" rtl="0" eaLnBrk="0" fontAlgn="base" hangingPunct="0">
        <a:spcBef>
          <a:spcPct val="20000"/>
        </a:spcBef>
        <a:spcAft>
          <a:spcPct val="0"/>
        </a:spcAft>
        <a:buChar char="–"/>
        <a:defRPr sz="2000">
          <a:solidFill>
            <a:srgbClr val="1C2445"/>
          </a:solidFill>
          <a:latin typeface="+mn-lt"/>
          <a:ea typeface="+mn-ea"/>
        </a:defRPr>
      </a:lvl4pPr>
      <a:lvl5pPr marL="1771650" indent="-228600" algn="l" rtl="0" eaLnBrk="0" fontAlgn="base" hangingPunct="0">
        <a:spcBef>
          <a:spcPct val="20000"/>
        </a:spcBef>
        <a:spcAft>
          <a:spcPct val="0"/>
        </a:spcAft>
        <a:buChar char="»"/>
        <a:defRPr sz="2000">
          <a:solidFill>
            <a:srgbClr val="1C2445"/>
          </a:solidFill>
          <a:latin typeface="+mn-lt"/>
          <a:ea typeface="+mn-ea"/>
        </a:defRPr>
      </a:lvl5pPr>
      <a:lvl6pPr marL="2228850" indent="-228600" algn="l" rtl="0" eaLnBrk="0" fontAlgn="base" hangingPunct="0">
        <a:spcBef>
          <a:spcPct val="20000"/>
        </a:spcBef>
        <a:spcAft>
          <a:spcPct val="0"/>
        </a:spcAft>
        <a:buChar char="»"/>
        <a:defRPr sz="2000">
          <a:solidFill>
            <a:srgbClr val="1C2445"/>
          </a:solidFill>
          <a:latin typeface="+mn-lt"/>
          <a:ea typeface="+mn-ea"/>
        </a:defRPr>
      </a:lvl6pPr>
      <a:lvl7pPr marL="2686050" indent="-228600" algn="l" rtl="0" eaLnBrk="0" fontAlgn="base" hangingPunct="0">
        <a:spcBef>
          <a:spcPct val="20000"/>
        </a:spcBef>
        <a:spcAft>
          <a:spcPct val="0"/>
        </a:spcAft>
        <a:buChar char="»"/>
        <a:defRPr sz="2000">
          <a:solidFill>
            <a:srgbClr val="1C2445"/>
          </a:solidFill>
          <a:latin typeface="+mn-lt"/>
          <a:ea typeface="+mn-ea"/>
        </a:defRPr>
      </a:lvl7pPr>
      <a:lvl8pPr marL="3143250" indent="-228600" algn="l" rtl="0" eaLnBrk="0" fontAlgn="base" hangingPunct="0">
        <a:spcBef>
          <a:spcPct val="20000"/>
        </a:spcBef>
        <a:spcAft>
          <a:spcPct val="0"/>
        </a:spcAft>
        <a:buChar char="»"/>
        <a:defRPr sz="2000">
          <a:solidFill>
            <a:srgbClr val="1C2445"/>
          </a:solidFill>
          <a:latin typeface="+mn-lt"/>
          <a:ea typeface="+mn-ea"/>
        </a:defRPr>
      </a:lvl8pPr>
      <a:lvl9pPr marL="3600450" indent="-228600" algn="l" rtl="0" eaLnBrk="0" fontAlgn="base" hangingPunct="0">
        <a:spcBef>
          <a:spcPct val="20000"/>
        </a:spcBef>
        <a:spcAft>
          <a:spcPct val="0"/>
        </a:spcAft>
        <a:buChar char="»"/>
        <a:defRPr sz="2000">
          <a:solidFill>
            <a:srgbClr val="1C2445"/>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vaww1.va.gov/vhapublications/ViewPublication.asp?pub_ID=127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vba.va.gov/bln/vre/def.htm#scd"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vba.va.gov/bln/vre/def.htm#seh" TargetMode="External"/><Relationship Id="rId2" Type="http://schemas.openxmlformats.org/officeDocument/2006/relationships/hyperlink" Target="http://www.vba.va.gov/bln/vre/def.htm#vrc"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vba.va.gov/bln/vre/def.htm#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www.vba.va.gov/bln/vre/def.htm#eh"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vba.va.gov/bln/vre/def.htm#t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vba.va.gov/bln/vre/def.ht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vba.va.gov/bln/vre/def.htm#cm"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 Benefits Overview</a:t>
            </a:r>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a:p>
          <a:p>
            <a:pPr algn="ctr">
              <a:buNone/>
            </a:pPr>
            <a:r>
              <a:rPr lang="en-US" dirty="0" smtClean="0"/>
              <a:t>Deb Walls, MSW, LCSW</a:t>
            </a:r>
          </a:p>
          <a:p>
            <a:pPr algn="ctr">
              <a:buNone/>
            </a:pPr>
            <a:r>
              <a:rPr lang="en-US" dirty="0" smtClean="0"/>
              <a:t>Community Rehabilitation Program Manager </a:t>
            </a:r>
          </a:p>
          <a:p>
            <a:pPr algn="ctr">
              <a:buNone/>
            </a:pPr>
            <a:r>
              <a:rPr lang="en-US" dirty="0"/>
              <a:t>&amp;</a:t>
            </a:r>
            <a:endParaRPr lang="en-US" dirty="0" smtClean="0"/>
          </a:p>
          <a:p>
            <a:pPr algn="ctr">
              <a:buNone/>
            </a:pPr>
            <a:r>
              <a:rPr lang="en-US" dirty="0" smtClean="0"/>
              <a:t>Jami Stout, MSW, LCSW</a:t>
            </a:r>
          </a:p>
          <a:p>
            <a:pPr algn="ctr">
              <a:buNone/>
            </a:pPr>
            <a:r>
              <a:rPr lang="en-US" dirty="0" smtClean="0"/>
              <a:t>Vocational Rehabilitation Supervisor</a:t>
            </a:r>
          </a:p>
          <a:p>
            <a:pPr algn="ctr">
              <a:buNone/>
            </a:pP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600200" y="2042"/>
            <a:ext cx="75438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chemeClr val="bg1"/>
                </a:solidFill>
                <a:effectLst/>
                <a:uLnTx/>
                <a:uFillTx/>
                <a:latin typeface="+mj-lt"/>
                <a:ea typeface="+mj-ea"/>
                <a:cs typeface="+mj-cs"/>
              </a:rPr>
              <a:t>Burial</a:t>
            </a:r>
            <a:r>
              <a:rPr kumimoji="0" lang="en-US" sz="3600" b="1" i="0" u="none" strike="noStrike" kern="0" cap="none" spc="0" normalizeH="0" noProof="0" dirty="0" smtClean="0">
                <a:ln>
                  <a:noFill/>
                </a:ln>
                <a:solidFill>
                  <a:schemeClr val="bg1"/>
                </a:solidFill>
                <a:effectLst/>
                <a:uLnTx/>
                <a:uFillTx/>
                <a:latin typeface="+mj-lt"/>
                <a:ea typeface="+mj-ea"/>
                <a:cs typeface="+mj-cs"/>
              </a:rPr>
              <a:t> Benefits</a:t>
            </a: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50000"/>
              </a:lnSpc>
              <a:buClr>
                <a:srgbClr val="FF3300"/>
              </a:buClr>
              <a:buFontTx/>
              <a:buChar char="•"/>
            </a:pPr>
            <a:r>
              <a:rPr lang="en-US" sz="2000" dirty="0">
                <a:latin typeface="Tahoma" pitchFamily="34" charset="0"/>
              </a:rPr>
              <a:t>National Cemeteries</a:t>
            </a:r>
          </a:p>
          <a:p>
            <a:pPr eaLnBrk="1" hangingPunct="1">
              <a:lnSpc>
                <a:spcPct val="150000"/>
              </a:lnSpc>
              <a:buClr>
                <a:srgbClr val="FF3300"/>
              </a:buClr>
              <a:buFontTx/>
              <a:buChar char="•"/>
            </a:pPr>
            <a:r>
              <a:rPr lang="en-US" sz="2000" dirty="0">
                <a:latin typeface="Tahoma" pitchFamily="34" charset="0"/>
              </a:rPr>
              <a:t>State Veterans Cemeteries</a:t>
            </a:r>
          </a:p>
          <a:p>
            <a:pPr eaLnBrk="1" hangingPunct="1">
              <a:lnSpc>
                <a:spcPct val="150000"/>
              </a:lnSpc>
              <a:buClr>
                <a:srgbClr val="FF3300"/>
              </a:buClr>
              <a:buFontTx/>
              <a:buChar char="•"/>
            </a:pPr>
            <a:r>
              <a:rPr lang="en-US" sz="2000" dirty="0">
                <a:latin typeface="Tahoma" pitchFamily="34" charset="0"/>
              </a:rPr>
              <a:t>Headstone or Marker</a:t>
            </a:r>
          </a:p>
          <a:p>
            <a:pPr eaLnBrk="1" hangingPunct="1">
              <a:lnSpc>
                <a:spcPct val="150000"/>
              </a:lnSpc>
              <a:buClr>
                <a:srgbClr val="FF3300"/>
              </a:buClr>
              <a:buFontTx/>
              <a:buChar char="•"/>
            </a:pPr>
            <a:r>
              <a:rPr lang="en-US" sz="2000" dirty="0">
                <a:latin typeface="Tahoma" pitchFamily="34" charset="0"/>
              </a:rPr>
              <a:t>Burial Flag</a:t>
            </a:r>
          </a:p>
          <a:p>
            <a:pPr eaLnBrk="1" hangingPunct="1">
              <a:lnSpc>
                <a:spcPct val="150000"/>
              </a:lnSpc>
              <a:buClr>
                <a:srgbClr val="FF3300"/>
              </a:buClr>
              <a:buFontTx/>
              <a:buChar char="•"/>
            </a:pPr>
            <a:r>
              <a:rPr lang="en-US" sz="2000" dirty="0">
                <a:latin typeface="Tahoma" pitchFamily="34" charset="0"/>
              </a:rPr>
              <a:t>Presidential Memorial Certificates</a:t>
            </a:r>
          </a:p>
          <a:p>
            <a:pPr eaLnBrk="1" hangingPunct="1">
              <a:lnSpc>
                <a:spcPct val="150000"/>
              </a:lnSpc>
              <a:buClr>
                <a:srgbClr val="FF3300"/>
              </a:buClr>
              <a:buFontTx/>
              <a:buChar char="•"/>
            </a:pPr>
            <a:r>
              <a:rPr lang="en-US" sz="2000" dirty="0">
                <a:latin typeface="Tahoma" pitchFamily="34" charset="0"/>
              </a:rPr>
              <a:t>Burial Cost </a:t>
            </a:r>
            <a:r>
              <a:rPr lang="en-US" sz="2000" dirty="0" smtClean="0">
                <a:latin typeface="Tahoma" pitchFamily="34" charset="0"/>
              </a:rPr>
              <a:t>Reimbursemen</a:t>
            </a:r>
            <a:r>
              <a:rPr lang="en-US" sz="2000" dirty="0">
                <a:latin typeface="Tahoma" pitchFamily="34" charset="0"/>
              </a:rPr>
              <a:t>t</a:t>
            </a:r>
            <a:endParaRPr lang="en-US" sz="2000" b="1" dirty="0" smtClean="0">
              <a:latin typeface="Tahoma" pitchFamily="34" charset="0"/>
            </a:endParaRPr>
          </a:p>
          <a:p>
            <a:pPr eaLnBrk="1" hangingPunct="1">
              <a:lnSpc>
                <a:spcPct val="150000"/>
              </a:lnSpc>
              <a:buClr>
                <a:srgbClr val="FF3300"/>
              </a:buClr>
              <a:buFontTx/>
              <a:buChar char="•"/>
            </a:pPr>
            <a:endParaRPr lang="en-US" sz="2000" b="1" dirty="0">
              <a:latin typeface="Tahoma" pitchFamily="34" charset="0"/>
            </a:endParaRPr>
          </a:p>
          <a:p>
            <a:pPr eaLnBrk="1" hangingPunct="1">
              <a:lnSpc>
                <a:spcPct val="150000"/>
              </a:lnSpc>
              <a:buClr>
                <a:srgbClr val="FF3300"/>
              </a:buClr>
            </a:pPr>
            <a:r>
              <a:rPr lang="en-US" sz="2000" b="1" dirty="0" smtClean="0">
                <a:latin typeface="Tahoma" pitchFamily="34" charset="0"/>
              </a:rPr>
              <a:t>Eligibility</a:t>
            </a:r>
          </a:p>
          <a:p>
            <a:pPr eaLnBrk="1" hangingPunct="1">
              <a:buClr>
                <a:srgbClr val="FF3300"/>
              </a:buClr>
              <a:buFontTx/>
              <a:buChar char="•"/>
            </a:pPr>
            <a:r>
              <a:rPr lang="en-US" sz="2000" dirty="0" smtClean="0">
                <a:latin typeface="Tahoma" pitchFamily="34" charset="0"/>
              </a:rPr>
              <a:t>Veteran (other than dishonorable), </a:t>
            </a:r>
            <a:r>
              <a:rPr lang="en-US" sz="2000" dirty="0">
                <a:latin typeface="Tahoma" pitchFamily="34" charset="0"/>
              </a:rPr>
              <a:t>spouse, and dependent children</a:t>
            </a:r>
          </a:p>
          <a:p>
            <a:pPr eaLnBrk="1" hangingPunct="1">
              <a:buClr>
                <a:srgbClr val="FF3300"/>
              </a:buClr>
              <a:buFontTx/>
              <a:buChar char="•"/>
            </a:pPr>
            <a:endParaRPr lang="en-US" sz="1400" dirty="0">
              <a:latin typeface="Tahoma" pitchFamily="34" charset="0"/>
            </a:endParaRPr>
          </a:p>
          <a:p>
            <a:pPr eaLnBrk="1" hangingPunct="1">
              <a:buClr>
                <a:srgbClr val="FF3300"/>
              </a:buClr>
            </a:pPr>
            <a:endParaRPr lang="en-US" sz="1400" b="1" dirty="0">
              <a:latin typeface="Tahoma" pitchFamily="34" charset="0"/>
            </a:endParaRPr>
          </a:p>
        </p:txBody>
      </p:sp>
    </p:spTree>
    <p:extLst>
      <p:ext uri="{BB962C8B-B14F-4D97-AF65-F5344CB8AC3E}">
        <p14:creationId xmlns:p14="http://schemas.microsoft.com/office/powerpoint/2010/main" val="239174697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600200" y="2042"/>
            <a:ext cx="75438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US" sz="3600" b="1" kern="0" dirty="0" smtClean="0">
                <a:solidFill>
                  <a:schemeClr val="bg1"/>
                </a:solidFill>
                <a:latin typeface="+mj-lt"/>
                <a:ea typeface="+mj-ea"/>
                <a:cs typeface="+mj-cs"/>
              </a:rPr>
              <a:t>Educational Benefits</a:t>
            </a: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4025" indent="-454025" eaLnBrk="1" hangingPunct="1">
              <a:lnSpc>
                <a:spcPct val="80000"/>
              </a:lnSpc>
              <a:buClr>
                <a:srgbClr val="FF0000"/>
              </a:buClr>
              <a:tabLst>
                <a:tab pos="454025" algn="l"/>
              </a:tabLst>
            </a:pPr>
            <a:r>
              <a:rPr lang="en-US" sz="2000" b="1" dirty="0" smtClean="0">
                <a:latin typeface="Tahoma" pitchFamily="34" charset="0"/>
              </a:rPr>
              <a:t>General GI Bill</a:t>
            </a:r>
          </a:p>
          <a:p>
            <a:pPr marL="454025" indent="-454025" eaLnBrk="1" hangingPunct="1">
              <a:lnSpc>
                <a:spcPct val="80000"/>
              </a:lnSpc>
              <a:buClr>
                <a:srgbClr val="FF0000"/>
              </a:buClr>
              <a:tabLst>
                <a:tab pos="454025" algn="l"/>
              </a:tabLst>
            </a:pPr>
            <a:endParaRPr lang="en-US" sz="2000" b="1" dirty="0">
              <a:latin typeface="Tahoma" pitchFamily="34" charset="0"/>
            </a:endParaRP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4 main versions: CH30, 33, 1606, 1607.</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Veteran may be eligible for more than 1 version based on service.</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36 months of any version, up to 48 months total.</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Apply online for Notice of Basic Eligibility</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VA Work Study for veterans enrolled 3/4</a:t>
            </a:r>
            <a:r>
              <a:rPr lang="en-US" sz="1800" baseline="30000" dirty="0" smtClean="0">
                <a:latin typeface="Tahoma" pitchFamily="34" charset="0"/>
              </a:rPr>
              <a:t>th</a:t>
            </a:r>
            <a:r>
              <a:rPr lang="en-US" sz="1800" dirty="0" smtClean="0">
                <a:latin typeface="Tahoma" pitchFamily="34" charset="0"/>
              </a:rPr>
              <a:t> or full time.</a:t>
            </a:r>
          </a:p>
          <a:p>
            <a:pPr marL="454025" indent="-454025" eaLnBrk="1" hangingPunct="1">
              <a:lnSpc>
                <a:spcPct val="80000"/>
              </a:lnSpc>
              <a:buClr>
                <a:srgbClr val="FF0000"/>
              </a:buClr>
              <a:buFont typeface="Arial" pitchFamily="34" charset="0"/>
              <a:buChar char="•"/>
              <a:tabLst>
                <a:tab pos="454025" algn="l"/>
              </a:tabLst>
            </a:pPr>
            <a:endParaRPr lang="en-US" sz="2000" dirty="0" smtClean="0">
              <a:latin typeface="Tahoma" pitchFamily="34" charset="0"/>
            </a:endParaRPr>
          </a:p>
          <a:p>
            <a:pPr marL="454025" indent="-454025" eaLnBrk="1" hangingPunct="1">
              <a:lnSpc>
                <a:spcPct val="80000"/>
              </a:lnSpc>
              <a:buClr>
                <a:srgbClr val="FF0000"/>
              </a:buClr>
              <a:buFont typeface="Arial" pitchFamily="34" charset="0"/>
              <a:buChar char="•"/>
              <a:tabLst>
                <a:tab pos="454025" algn="l"/>
              </a:tabLst>
            </a:pPr>
            <a:endParaRPr lang="en-US" sz="2000" dirty="0">
              <a:latin typeface="Tahoma" pitchFamily="34" charset="0"/>
            </a:endParaRPr>
          </a:p>
          <a:p>
            <a:pPr eaLnBrk="1" hangingPunct="1">
              <a:lnSpc>
                <a:spcPct val="80000"/>
              </a:lnSpc>
              <a:buClr>
                <a:srgbClr val="FF0000"/>
              </a:buClr>
              <a:tabLst>
                <a:tab pos="454025" algn="l"/>
              </a:tabLst>
            </a:pPr>
            <a:r>
              <a:rPr lang="en-US" sz="2000" b="1" dirty="0" smtClean="0">
                <a:latin typeface="Tahoma" pitchFamily="34" charset="0"/>
              </a:rPr>
              <a:t>Post 9/11 GI Bill</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Covers tradition higher education, certification/licensing, flight/tech school, correspondence courses, vocational training</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Based and prorated on active duty service since 09/11/2001.</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Pays up to 100% in state public school undergraduate tuition and fees.</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Up to $1000 for books and supplies based on enrollment</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Monthly housing stipend based on E5 BAH for school zip code.</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Yellow Ribbon Program.</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Must use before 15 years after discharge.</a:t>
            </a:r>
          </a:p>
          <a:p>
            <a:pPr marL="454025" indent="-454025" eaLnBrk="1" hangingPunct="1">
              <a:lnSpc>
                <a:spcPct val="80000"/>
              </a:lnSpc>
              <a:buClr>
                <a:srgbClr val="FF0000"/>
              </a:buClr>
              <a:buFont typeface="Arial" pitchFamily="34" charset="0"/>
              <a:buChar char="•"/>
              <a:tabLst>
                <a:tab pos="454025" algn="l"/>
              </a:tabLst>
            </a:pPr>
            <a:endParaRPr lang="en-US" sz="2000" dirty="0">
              <a:latin typeface="Tahoma" pitchFamily="34" charset="0"/>
            </a:endParaRPr>
          </a:p>
        </p:txBody>
      </p:sp>
    </p:spTree>
    <p:extLst>
      <p:ext uri="{BB962C8B-B14F-4D97-AF65-F5344CB8AC3E}">
        <p14:creationId xmlns:p14="http://schemas.microsoft.com/office/powerpoint/2010/main" val="270750531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600200" y="2042"/>
            <a:ext cx="75438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US" sz="3600" b="1" kern="0" dirty="0" smtClean="0">
                <a:solidFill>
                  <a:schemeClr val="bg1"/>
                </a:solidFill>
                <a:latin typeface="+mj-lt"/>
                <a:ea typeface="+mj-ea"/>
                <a:cs typeface="+mj-cs"/>
              </a:rPr>
              <a:t>Educational Benefits</a:t>
            </a: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80000"/>
              </a:lnSpc>
              <a:buClr>
                <a:srgbClr val="FF0000"/>
              </a:buClr>
              <a:tabLst>
                <a:tab pos="454025" algn="l"/>
              </a:tabLst>
            </a:pPr>
            <a:r>
              <a:rPr lang="en-US" sz="2000" b="1" dirty="0" smtClean="0">
                <a:latin typeface="Tahoma" pitchFamily="34" charset="0"/>
              </a:rPr>
              <a:t>Montgomery GI Bill – Active Duty (CH30)</a:t>
            </a:r>
          </a:p>
          <a:p>
            <a:pPr marL="342900" indent="-342900"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 primary education benefit for service members on active duty prior to 09/11/2001.</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Service-members paid $1,200 into it.</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Eligible veterans can elect 9/11 GI Bill</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Must use before 10 years from discharge.</a:t>
            </a:r>
          </a:p>
          <a:p>
            <a:pPr marL="454025" indent="-454025" eaLnBrk="1" hangingPunct="1">
              <a:lnSpc>
                <a:spcPct val="80000"/>
              </a:lnSpc>
              <a:buClr>
                <a:srgbClr val="FF0000"/>
              </a:buClr>
              <a:buFont typeface="Arial" pitchFamily="34" charset="0"/>
              <a:buChar char="•"/>
              <a:tabLst>
                <a:tab pos="454025" algn="l"/>
              </a:tabLst>
            </a:pPr>
            <a:endParaRPr lang="en-US" sz="2000" dirty="0">
              <a:latin typeface="Tahoma" pitchFamily="34" charset="0"/>
            </a:endParaRPr>
          </a:p>
          <a:p>
            <a:pPr eaLnBrk="1" hangingPunct="1">
              <a:lnSpc>
                <a:spcPct val="80000"/>
              </a:lnSpc>
              <a:buClr>
                <a:srgbClr val="FF0000"/>
              </a:buClr>
              <a:tabLst>
                <a:tab pos="454025" algn="l"/>
              </a:tabLst>
            </a:pPr>
            <a:r>
              <a:rPr lang="en-US" sz="2000" b="1" dirty="0" smtClean="0">
                <a:latin typeface="Tahoma" pitchFamily="34" charset="0"/>
              </a:rPr>
              <a:t>MGIB-SR - 1606</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For current reserve component service-members who have not been mobilized.</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Must remain in good standing and in service.</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Current pay rate: $350.</a:t>
            </a:r>
          </a:p>
          <a:p>
            <a:pPr marL="454025" indent="-454025" eaLnBrk="1" hangingPunct="1">
              <a:lnSpc>
                <a:spcPct val="80000"/>
              </a:lnSpc>
              <a:buClr>
                <a:srgbClr val="FF0000"/>
              </a:buClr>
              <a:buFont typeface="Arial" pitchFamily="34" charset="0"/>
              <a:buChar char="•"/>
              <a:tabLst>
                <a:tab pos="454025" algn="l"/>
              </a:tabLst>
            </a:pPr>
            <a:endParaRPr lang="en-US" sz="2000" dirty="0">
              <a:latin typeface="Tahoma" pitchFamily="34" charset="0"/>
            </a:endParaRPr>
          </a:p>
          <a:p>
            <a:pPr eaLnBrk="1" hangingPunct="1">
              <a:lnSpc>
                <a:spcPct val="80000"/>
              </a:lnSpc>
              <a:buClr>
                <a:srgbClr val="FF0000"/>
              </a:buClr>
              <a:tabLst>
                <a:tab pos="454025" algn="l"/>
              </a:tabLst>
            </a:pPr>
            <a:r>
              <a:rPr lang="en-US" sz="2000" b="1" dirty="0">
                <a:latin typeface="Tahoma" pitchFamily="34" charset="0"/>
              </a:rPr>
              <a:t>MGIB-SR - </a:t>
            </a:r>
            <a:r>
              <a:rPr lang="en-US" sz="2000" b="1" dirty="0" smtClean="0">
                <a:latin typeface="Tahoma" pitchFamily="34" charset="0"/>
              </a:rPr>
              <a:t>1607</a:t>
            </a:r>
            <a:endParaRPr lang="en-US" sz="2000" b="1" dirty="0">
              <a:latin typeface="Tahoma" pitchFamily="34" charset="0"/>
            </a:endParaRPr>
          </a:p>
          <a:p>
            <a:pPr marL="454025" indent="-454025" eaLnBrk="1" hangingPunct="1">
              <a:lnSpc>
                <a:spcPct val="80000"/>
              </a:lnSpc>
              <a:buClr>
                <a:srgbClr val="FF0000"/>
              </a:buClr>
              <a:buFont typeface="Arial" pitchFamily="34" charset="0"/>
              <a:buChar char="•"/>
              <a:tabLst>
                <a:tab pos="454025" algn="l"/>
              </a:tabLst>
            </a:pPr>
            <a:r>
              <a:rPr lang="en-US" sz="1800" dirty="0">
                <a:latin typeface="Tahoma" pitchFamily="34" charset="0"/>
              </a:rPr>
              <a:t>For current reserve component service-members who </a:t>
            </a:r>
            <a:r>
              <a:rPr lang="en-US" sz="1800" dirty="0" smtClean="0">
                <a:latin typeface="Tahoma" pitchFamily="34" charset="0"/>
              </a:rPr>
              <a:t>have </a:t>
            </a:r>
            <a:r>
              <a:rPr lang="en-US" sz="1800" dirty="0">
                <a:latin typeface="Tahoma" pitchFamily="34" charset="0"/>
              </a:rPr>
              <a:t>been mobilized.</a:t>
            </a:r>
          </a:p>
          <a:p>
            <a:pPr marL="454025" indent="-454025" eaLnBrk="1" hangingPunct="1">
              <a:lnSpc>
                <a:spcPct val="80000"/>
              </a:lnSpc>
              <a:buClr>
                <a:srgbClr val="FF0000"/>
              </a:buClr>
              <a:buFont typeface="Arial" pitchFamily="34" charset="0"/>
              <a:buChar char="•"/>
              <a:tabLst>
                <a:tab pos="454025" algn="l"/>
              </a:tabLst>
            </a:pPr>
            <a:r>
              <a:rPr lang="en-US" sz="1800" dirty="0" smtClean="0">
                <a:latin typeface="Tahoma" pitchFamily="34" charset="0"/>
              </a:rPr>
              <a:t>Rate depends on length of mobilization</a:t>
            </a:r>
            <a:endParaRPr lang="en-US" sz="1800" dirty="0">
              <a:latin typeface="Tahoma" pitchFamily="34" charset="0"/>
            </a:endParaRPr>
          </a:p>
          <a:p>
            <a:pPr marL="454025" indent="-454025" eaLnBrk="1" hangingPunct="1">
              <a:lnSpc>
                <a:spcPct val="80000"/>
              </a:lnSpc>
              <a:buClr>
                <a:srgbClr val="FF0000"/>
              </a:buClr>
              <a:buFont typeface="Arial" pitchFamily="34" charset="0"/>
              <a:buChar char="•"/>
              <a:tabLst>
                <a:tab pos="454025" algn="l"/>
              </a:tabLst>
            </a:pPr>
            <a:r>
              <a:rPr lang="en-US" sz="1800" dirty="0">
                <a:latin typeface="Tahoma" pitchFamily="34" charset="0"/>
              </a:rPr>
              <a:t>Current pay rate: </a:t>
            </a:r>
            <a:r>
              <a:rPr lang="en-US" sz="1800" dirty="0" smtClean="0">
                <a:latin typeface="Tahoma" pitchFamily="34" charset="0"/>
              </a:rPr>
              <a:t>$650-$1250.</a:t>
            </a:r>
            <a:endParaRPr lang="en-US" sz="1800" dirty="0">
              <a:latin typeface="Tahoma" pitchFamily="34" charset="0"/>
            </a:endParaRPr>
          </a:p>
          <a:p>
            <a:pPr marL="454025" indent="-454025" eaLnBrk="1" hangingPunct="1">
              <a:lnSpc>
                <a:spcPct val="80000"/>
              </a:lnSpc>
              <a:buClr>
                <a:srgbClr val="FF0000"/>
              </a:buClr>
              <a:buFont typeface="Arial" pitchFamily="34" charset="0"/>
              <a:buChar char="•"/>
              <a:tabLst>
                <a:tab pos="454025" algn="l"/>
              </a:tabLst>
            </a:pPr>
            <a:endParaRPr lang="en-US" sz="2000" dirty="0">
              <a:latin typeface="Tahoma" pitchFamily="34" charset="0"/>
            </a:endParaRPr>
          </a:p>
        </p:txBody>
      </p:sp>
    </p:spTree>
    <p:extLst>
      <p:ext uri="{BB962C8B-B14F-4D97-AF65-F5344CB8AC3E}">
        <p14:creationId xmlns:p14="http://schemas.microsoft.com/office/powerpoint/2010/main" val="105533862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VHA Vocational Rehabilitation</a:t>
            </a:r>
            <a:endParaRPr lang="en-US" dirty="0"/>
          </a:p>
        </p:txBody>
      </p:sp>
      <p:sp>
        <p:nvSpPr>
          <p:cNvPr id="3" name="Content Placeholder 2"/>
          <p:cNvSpPr>
            <a:spLocks noGrp="1"/>
          </p:cNvSpPr>
          <p:nvPr>
            <p:ph idx="1"/>
          </p:nvPr>
        </p:nvSpPr>
        <p:spPr/>
        <p:txBody>
          <a:bodyPr/>
          <a:lstStyle/>
          <a:p>
            <a:pPr lvl="1" eaLnBrk="1" hangingPunct="1">
              <a:lnSpc>
                <a:spcPct val="90000"/>
              </a:lnSpc>
              <a:buFont typeface="Courier New" pitchFamily="49" charset="0"/>
              <a:buChar char="o"/>
              <a:defRPr/>
            </a:pPr>
            <a:r>
              <a:rPr lang="en-US" sz="2000" dirty="0" smtClean="0"/>
              <a:t>Vocational assessment and evaluation </a:t>
            </a:r>
          </a:p>
          <a:p>
            <a:pPr lvl="1" eaLnBrk="1" hangingPunct="1">
              <a:lnSpc>
                <a:spcPct val="90000"/>
              </a:lnSpc>
              <a:buFont typeface="Courier New" pitchFamily="49" charset="0"/>
              <a:buChar char="o"/>
              <a:defRPr/>
            </a:pPr>
            <a:r>
              <a:rPr lang="en-US" sz="2000" dirty="0" smtClean="0"/>
              <a:t>Vocational counseling</a:t>
            </a:r>
          </a:p>
          <a:p>
            <a:pPr lvl="1" eaLnBrk="1" hangingPunct="1">
              <a:lnSpc>
                <a:spcPct val="90000"/>
              </a:lnSpc>
              <a:buFont typeface="Courier New" pitchFamily="49" charset="0"/>
              <a:buChar char="o"/>
              <a:defRPr/>
            </a:pPr>
            <a:r>
              <a:rPr lang="en-US" sz="2000" dirty="0" smtClean="0"/>
              <a:t>Job-seeking skills training</a:t>
            </a:r>
          </a:p>
          <a:p>
            <a:pPr lvl="1" eaLnBrk="1" hangingPunct="1">
              <a:lnSpc>
                <a:spcPct val="90000"/>
              </a:lnSpc>
              <a:buFont typeface="Courier New" pitchFamily="49" charset="0"/>
              <a:buChar char="o"/>
              <a:defRPr/>
            </a:pPr>
            <a:r>
              <a:rPr lang="en-US" sz="2000" dirty="0" smtClean="0"/>
              <a:t>Computer lab training</a:t>
            </a:r>
          </a:p>
          <a:p>
            <a:pPr lvl="1" eaLnBrk="1" hangingPunct="1">
              <a:lnSpc>
                <a:spcPct val="90000"/>
              </a:lnSpc>
              <a:buFont typeface="Courier New" pitchFamily="49" charset="0"/>
              <a:buChar char="o"/>
              <a:defRPr/>
            </a:pPr>
            <a:r>
              <a:rPr lang="en-US" sz="2000" dirty="0" smtClean="0"/>
              <a:t>Compensated Work Therapy (CWT)</a:t>
            </a:r>
          </a:p>
          <a:p>
            <a:pPr lvl="2" eaLnBrk="1" hangingPunct="1">
              <a:lnSpc>
                <a:spcPct val="90000"/>
              </a:lnSpc>
              <a:defRPr/>
            </a:pPr>
            <a:r>
              <a:rPr lang="en-US" dirty="0" smtClean="0"/>
              <a:t>TWE--community-based or hospital-based Transitional Work Experiences under Veterans’ Industries</a:t>
            </a:r>
          </a:p>
          <a:p>
            <a:pPr lvl="2" eaLnBrk="1" hangingPunct="1">
              <a:lnSpc>
                <a:spcPct val="90000"/>
              </a:lnSpc>
              <a:defRPr/>
            </a:pPr>
            <a:r>
              <a:rPr lang="en-US" dirty="0" smtClean="0"/>
              <a:t>ITP—Incentive Therapy Program</a:t>
            </a:r>
          </a:p>
          <a:p>
            <a:pPr lvl="1" eaLnBrk="1" hangingPunct="1">
              <a:lnSpc>
                <a:spcPct val="90000"/>
              </a:lnSpc>
              <a:buFont typeface="Courier New" pitchFamily="49" charset="0"/>
              <a:buChar char="o"/>
              <a:defRPr/>
            </a:pPr>
            <a:r>
              <a:rPr lang="en-US" sz="2000" dirty="0" smtClean="0"/>
              <a:t>Job development/job carving (customized employment)</a:t>
            </a:r>
          </a:p>
          <a:p>
            <a:pPr lvl="2" eaLnBrk="1" hangingPunct="1">
              <a:lnSpc>
                <a:spcPct val="90000"/>
              </a:lnSpc>
              <a:defRPr/>
            </a:pPr>
            <a:r>
              <a:rPr lang="en-US" dirty="0" smtClean="0"/>
              <a:t>Disclosure of disability is veteran’s choice</a:t>
            </a:r>
          </a:p>
          <a:p>
            <a:pPr lvl="1" eaLnBrk="1" hangingPunct="1">
              <a:lnSpc>
                <a:spcPct val="90000"/>
              </a:lnSpc>
              <a:buFont typeface="Courier New" pitchFamily="49" charset="0"/>
              <a:buChar char="o"/>
              <a:defRPr/>
            </a:pPr>
            <a:r>
              <a:rPr lang="en-US" sz="2000" dirty="0" smtClean="0"/>
              <a:t>Supported employment</a:t>
            </a:r>
          </a:p>
          <a:p>
            <a:pPr lvl="2" eaLnBrk="1" hangingPunct="1">
              <a:lnSpc>
                <a:spcPct val="90000"/>
              </a:lnSpc>
              <a:defRPr/>
            </a:pPr>
            <a:r>
              <a:rPr lang="en-US" dirty="0" smtClean="0"/>
              <a:t>Ongoing support and follow-along</a:t>
            </a:r>
          </a:p>
          <a:p>
            <a:pPr lvl="1" eaLnBrk="1" hangingPunct="1">
              <a:lnSpc>
                <a:spcPct val="90000"/>
              </a:lnSpc>
              <a:buFont typeface="Courier New" pitchFamily="49" charset="0"/>
              <a:buChar char="o"/>
              <a:defRPr/>
            </a:pPr>
            <a:r>
              <a:rPr lang="en-US" sz="2000" dirty="0" smtClean="0"/>
              <a:t>Linkages with community partners/resources</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Compensated Work Therapy</a:t>
            </a:r>
            <a:endParaRPr lang="en-US" dirty="0"/>
          </a:p>
        </p:txBody>
      </p:sp>
      <p:sp>
        <p:nvSpPr>
          <p:cNvPr id="3" name="Content Placeholder 2"/>
          <p:cNvSpPr>
            <a:spLocks noGrp="1"/>
          </p:cNvSpPr>
          <p:nvPr>
            <p:ph idx="1"/>
          </p:nvPr>
        </p:nvSpPr>
        <p:spPr/>
        <p:txBody>
          <a:bodyPr/>
          <a:lstStyle/>
          <a:p>
            <a:pPr eaLnBrk="1" hangingPunct="1">
              <a:defRPr/>
            </a:pPr>
            <a:endParaRPr lang="en-US" dirty="0" smtClean="0"/>
          </a:p>
          <a:p>
            <a:pPr eaLnBrk="1" hangingPunct="1">
              <a:buFont typeface="Courier New" pitchFamily="49" charset="0"/>
              <a:buChar char="o"/>
              <a:defRPr/>
            </a:pPr>
            <a:r>
              <a:rPr lang="en-US" dirty="0" smtClean="0"/>
              <a:t>C.W.T. is an “umbrella” term that covers many vocational services</a:t>
            </a:r>
          </a:p>
          <a:p>
            <a:pPr eaLnBrk="1" hangingPunct="1">
              <a:buFont typeface="Courier New" pitchFamily="49" charset="0"/>
              <a:buChar char="o"/>
              <a:defRPr/>
            </a:pPr>
            <a:r>
              <a:rPr lang="en-US" dirty="0" smtClean="0"/>
              <a:t>Authorized by public  law 94-581 in 1976</a:t>
            </a:r>
          </a:p>
          <a:p>
            <a:pPr eaLnBrk="1" hangingPunct="1">
              <a:buFont typeface="Courier New" pitchFamily="49" charset="0"/>
              <a:buChar char="o"/>
              <a:defRPr/>
            </a:pPr>
            <a:r>
              <a:rPr lang="en-US" dirty="0" smtClean="0"/>
              <a:t>Programs available nationally at VA Medical Facilities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Transitional Work Experience</a:t>
            </a:r>
            <a:endParaRPr lang="en-US" dirty="0"/>
          </a:p>
        </p:txBody>
      </p:sp>
      <p:sp>
        <p:nvSpPr>
          <p:cNvPr id="3" name="Content Placeholder 2"/>
          <p:cNvSpPr>
            <a:spLocks noGrp="1"/>
          </p:cNvSpPr>
          <p:nvPr>
            <p:ph idx="1"/>
          </p:nvPr>
        </p:nvSpPr>
        <p:spPr/>
        <p:txBody>
          <a:bodyPr/>
          <a:lstStyle/>
          <a:p>
            <a:pPr eaLnBrk="1" hangingPunct="1">
              <a:lnSpc>
                <a:spcPct val="90000"/>
              </a:lnSpc>
              <a:buFont typeface="Courier New" pitchFamily="49" charset="0"/>
              <a:buChar char="o"/>
              <a:defRPr/>
            </a:pPr>
            <a:r>
              <a:rPr lang="en-US" sz="2400" dirty="0" smtClean="0"/>
              <a:t>TWE is one of the programs within CWT and is essentially a work readiness program </a:t>
            </a:r>
          </a:p>
          <a:p>
            <a:pPr eaLnBrk="1" hangingPunct="1">
              <a:lnSpc>
                <a:spcPct val="90000"/>
              </a:lnSpc>
              <a:buFont typeface="Courier New" pitchFamily="49" charset="0"/>
              <a:buChar char="o"/>
              <a:defRPr/>
            </a:pPr>
            <a:r>
              <a:rPr lang="en-US" sz="2400" dirty="0" smtClean="0"/>
              <a:t>Therapeutic program (treatment-based) with hourly compensation (minimum wage) for a maximum of 32 hours/week</a:t>
            </a:r>
          </a:p>
          <a:p>
            <a:pPr eaLnBrk="1" hangingPunct="1">
              <a:lnSpc>
                <a:spcPct val="90000"/>
              </a:lnSpc>
              <a:buFont typeface="Courier New" pitchFamily="49" charset="0"/>
              <a:buChar char="o"/>
              <a:defRPr/>
            </a:pPr>
            <a:r>
              <a:rPr lang="en-US" sz="2400" dirty="0" smtClean="0"/>
              <a:t>Time-limited (approximately six months)</a:t>
            </a:r>
          </a:p>
          <a:p>
            <a:pPr eaLnBrk="1" hangingPunct="1">
              <a:lnSpc>
                <a:spcPct val="90000"/>
              </a:lnSpc>
              <a:buFont typeface="Courier New" pitchFamily="49" charset="0"/>
              <a:buChar char="o"/>
              <a:defRPr/>
            </a:pPr>
            <a:r>
              <a:rPr lang="en-US" sz="2400" dirty="0" smtClean="0"/>
              <a:t>Transitional work/supported employment model</a:t>
            </a:r>
          </a:p>
          <a:p>
            <a:pPr eaLnBrk="1" hangingPunct="1">
              <a:lnSpc>
                <a:spcPct val="90000"/>
              </a:lnSpc>
              <a:buFont typeface="Courier New" pitchFamily="49" charset="0"/>
              <a:buChar char="o"/>
              <a:defRPr/>
            </a:pPr>
            <a:r>
              <a:rPr lang="en-US" sz="2400" dirty="0" smtClean="0"/>
              <a:t>Utilizes work placement to maximize level of functioning while individuals continue to participate in their treatment</a:t>
            </a:r>
          </a:p>
          <a:p>
            <a:pPr eaLnBrk="1" hangingPunct="1">
              <a:lnSpc>
                <a:spcPct val="90000"/>
              </a:lnSpc>
              <a:buFont typeface="Courier New" pitchFamily="49" charset="0"/>
              <a:buChar char="o"/>
              <a:defRPr/>
            </a:pPr>
            <a:r>
              <a:rPr lang="en-US" sz="2400" dirty="0" smtClean="0"/>
              <a:t>Prepares veterans for successful re-entry into community employment</a:t>
            </a:r>
          </a:p>
          <a:p>
            <a:pPr>
              <a:buFont typeface="Courier New" pitchFamily="49" charset="0"/>
              <a:buChar char="o"/>
            </a:pP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Incentive Therapy Program</a:t>
            </a:r>
            <a:endParaRPr lang="en-US" dirty="0"/>
          </a:p>
        </p:txBody>
      </p:sp>
      <p:sp>
        <p:nvSpPr>
          <p:cNvPr id="3" name="Content Placeholder 2"/>
          <p:cNvSpPr>
            <a:spLocks noGrp="1"/>
          </p:cNvSpPr>
          <p:nvPr>
            <p:ph idx="1"/>
          </p:nvPr>
        </p:nvSpPr>
        <p:spPr/>
        <p:txBody>
          <a:bodyPr/>
          <a:lstStyle/>
          <a:p>
            <a:pPr eaLnBrk="1" hangingPunct="1">
              <a:buFont typeface="Courier New" pitchFamily="49" charset="0"/>
              <a:buChar char="o"/>
              <a:defRPr/>
            </a:pPr>
            <a:r>
              <a:rPr lang="en-US" sz="2400" dirty="0" smtClean="0"/>
              <a:t>May serve as entrance into Veterans Industries</a:t>
            </a:r>
          </a:p>
          <a:p>
            <a:pPr eaLnBrk="1" hangingPunct="1">
              <a:buFont typeface="Courier New" pitchFamily="49" charset="0"/>
              <a:buChar char="o"/>
              <a:defRPr/>
            </a:pPr>
            <a:r>
              <a:rPr lang="en-US" sz="2400" dirty="0" smtClean="0"/>
              <a:t>Typically recommended for individuals who are uncertain about their ability to work  or who have short term financial goals but are not interested in working</a:t>
            </a:r>
          </a:p>
          <a:p>
            <a:pPr eaLnBrk="1" hangingPunct="1">
              <a:buFont typeface="Courier New" pitchFamily="49" charset="0"/>
              <a:buChar char="o"/>
              <a:defRPr/>
            </a:pPr>
            <a:r>
              <a:rPr lang="en-US" sz="2400" dirty="0" smtClean="0"/>
              <a:t>Involves a situational assessment</a:t>
            </a:r>
          </a:p>
          <a:p>
            <a:pPr eaLnBrk="1" hangingPunct="1">
              <a:buFont typeface="Courier New" pitchFamily="49" charset="0"/>
              <a:buChar char="o"/>
              <a:defRPr/>
            </a:pPr>
            <a:r>
              <a:rPr lang="en-US" sz="2400" dirty="0" smtClean="0"/>
              <a:t>Compensated hourly up to half of minimum wage; typically part-time hours (not to exceed 20 hours/week)</a:t>
            </a:r>
          </a:p>
          <a:p>
            <a:pPr eaLnBrk="1" hangingPunct="1">
              <a:buFont typeface="Courier New" pitchFamily="49" charset="0"/>
              <a:buChar char="o"/>
              <a:defRPr/>
            </a:pPr>
            <a:r>
              <a:rPr lang="en-US" sz="2400" dirty="0" smtClean="0"/>
              <a:t>Time limited (approximately six months)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Supported Employment</a:t>
            </a:r>
            <a:endParaRPr lang="en-US" dirty="0"/>
          </a:p>
        </p:txBody>
      </p:sp>
      <p:sp>
        <p:nvSpPr>
          <p:cNvPr id="3" name="Content Placeholder 2"/>
          <p:cNvSpPr>
            <a:spLocks noGrp="1"/>
          </p:cNvSpPr>
          <p:nvPr>
            <p:ph idx="1"/>
          </p:nvPr>
        </p:nvSpPr>
        <p:spPr/>
        <p:txBody>
          <a:bodyPr/>
          <a:lstStyle/>
          <a:p>
            <a:pPr eaLnBrk="1" hangingPunct="1">
              <a:lnSpc>
                <a:spcPct val="90000"/>
              </a:lnSpc>
              <a:buFont typeface="Courier New" pitchFamily="49" charset="0"/>
              <a:buChar char="o"/>
              <a:defRPr/>
            </a:pPr>
            <a:r>
              <a:rPr lang="en-US" sz="2400" dirty="0" smtClean="0"/>
              <a:t>Provides comprehensive psychosocial rehabilitation services to veterans interested in competitive employment in the community. </a:t>
            </a:r>
          </a:p>
          <a:p>
            <a:pPr eaLnBrk="1" hangingPunct="1">
              <a:lnSpc>
                <a:spcPct val="90000"/>
              </a:lnSpc>
              <a:buFont typeface="Courier New" pitchFamily="49" charset="0"/>
              <a:buChar char="o"/>
              <a:defRPr/>
            </a:pPr>
            <a:r>
              <a:rPr lang="en-US" sz="2400" dirty="0" smtClean="0"/>
              <a:t>SE staff dedicate a </a:t>
            </a:r>
            <a:r>
              <a:rPr lang="en-US" sz="2400" u="sng" dirty="0" smtClean="0"/>
              <a:t>significant amount of one-on-one time in the pursuit of employment in the community</a:t>
            </a:r>
            <a:r>
              <a:rPr lang="en-US" sz="2400" dirty="0" smtClean="0"/>
              <a:t> (even if the veteran prefers only a few hours of work per week) and in supporting the worker after the hire. </a:t>
            </a:r>
          </a:p>
          <a:p>
            <a:pPr eaLnBrk="1" hangingPunct="1">
              <a:lnSpc>
                <a:spcPct val="90000"/>
              </a:lnSpc>
              <a:buFont typeface="Courier New" pitchFamily="49" charset="0"/>
              <a:buChar char="o"/>
              <a:defRPr/>
            </a:pPr>
            <a:r>
              <a:rPr lang="en-US" sz="2400" dirty="0" smtClean="0"/>
              <a:t>Veterans interested must meet certain mental health eligibility criteria.</a:t>
            </a:r>
          </a:p>
          <a:p>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VHA </a:t>
            </a:r>
            <a:r>
              <a:rPr lang="en-US" dirty="0" err="1" smtClean="0"/>
              <a:t>Polytrauma</a:t>
            </a:r>
            <a:r>
              <a:rPr lang="en-US" dirty="0" smtClean="0"/>
              <a:t> Initiative</a:t>
            </a:r>
            <a:endParaRPr lang="en-US" dirty="0"/>
          </a:p>
        </p:txBody>
      </p:sp>
      <p:sp>
        <p:nvSpPr>
          <p:cNvPr id="4" name="Content Placeholder 3"/>
          <p:cNvSpPr>
            <a:spLocks noGrp="1"/>
          </p:cNvSpPr>
          <p:nvPr>
            <p:ph idx="1"/>
          </p:nvPr>
        </p:nvSpPr>
        <p:spPr/>
        <p:txBody>
          <a:bodyPr/>
          <a:lstStyle/>
          <a:p>
            <a:pPr eaLnBrk="1" hangingPunct="1">
              <a:lnSpc>
                <a:spcPct val="90000"/>
              </a:lnSpc>
              <a:buFont typeface="Courier New" pitchFamily="49" charset="0"/>
              <a:buChar char="o"/>
              <a:defRPr/>
            </a:pPr>
            <a:r>
              <a:rPr lang="en-US" sz="2400" dirty="0" smtClean="0"/>
              <a:t>Veterans Health Administration </a:t>
            </a:r>
            <a:r>
              <a:rPr lang="en-US" sz="2400" dirty="0" smtClean="0">
                <a:hlinkClick r:id="rId3"/>
              </a:rPr>
              <a:t>(VHA) Directive 2005-024</a:t>
            </a:r>
            <a:r>
              <a:rPr lang="en-US" sz="2400" dirty="0" smtClean="0"/>
              <a:t> defines </a:t>
            </a:r>
            <a:r>
              <a:rPr lang="en-US" sz="2400" dirty="0" err="1" smtClean="0"/>
              <a:t>Polytrauma</a:t>
            </a:r>
            <a:r>
              <a:rPr lang="en-US" sz="2400" dirty="0" smtClean="0"/>
              <a:t> as injury to several body areas or organ systems that occur at the same time and where one or more is life threatening. </a:t>
            </a:r>
          </a:p>
          <a:p>
            <a:pPr eaLnBrk="1" hangingPunct="1">
              <a:lnSpc>
                <a:spcPct val="90000"/>
              </a:lnSpc>
              <a:buFont typeface="Courier New" pitchFamily="49" charset="0"/>
              <a:buChar char="o"/>
              <a:defRPr/>
            </a:pPr>
            <a:r>
              <a:rPr lang="en-US" sz="2400" dirty="0" smtClean="0"/>
              <a:t>Indianapolis VAMC has been designated as a </a:t>
            </a:r>
            <a:r>
              <a:rPr lang="en-US" sz="2400" dirty="0" err="1" smtClean="0"/>
              <a:t>Polytrauma</a:t>
            </a:r>
            <a:r>
              <a:rPr lang="en-US" sz="2400" dirty="0" smtClean="0"/>
              <a:t> Network Site (PNS) for the VISN.  </a:t>
            </a:r>
          </a:p>
          <a:p>
            <a:pPr eaLnBrk="1" hangingPunct="1">
              <a:lnSpc>
                <a:spcPct val="90000"/>
              </a:lnSpc>
              <a:buFont typeface="Courier New" pitchFamily="49" charset="0"/>
              <a:buChar char="o"/>
              <a:defRPr/>
            </a:pPr>
            <a:r>
              <a:rPr lang="en-US" sz="2400" dirty="0" smtClean="0"/>
              <a:t>PNS team is multidisciplinary, and includes a Vocational Rehabilitation Specialist to focus on the role of work and community reintegration.</a:t>
            </a:r>
          </a:p>
          <a:p>
            <a:pPr eaLnBrk="1" hangingPunct="1">
              <a:lnSpc>
                <a:spcPct val="90000"/>
              </a:lnSpc>
              <a:buFont typeface="Courier New" pitchFamily="49" charset="0"/>
              <a:buChar char="o"/>
              <a:defRPr/>
            </a:pPr>
            <a:r>
              <a:rPr lang="en-US" sz="2400" dirty="0" err="1" smtClean="0"/>
              <a:t>Polytrauma</a:t>
            </a:r>
            <a:r>
              <a:rPr lang="en-US" sz="2400" dirty="0" smtClean="0"/>
              <a:t> VR Specialist may work with patient as he/she transitions from active duty to veteran status.</a:t>
            </a:r>
          </a:p>
          <a:p>
            <a:pPr eaLnBrk="1" hangingPunct="1">
              <a:lnSpc>
                <a:spcPct val="90000"/>
              </a:lnSpc>
              <a:defRPr/>
            </a:pP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OEF/OIF/OND</a:t>
            </a:r>
            <a:endParaRPr lang="en-US" dirty="0"/>
          </a:p>
        </p:txBody>
      </p:sp>
      <p:sp>
        <p:nvSpPr>
          <p:cNvPr id="3" name="Content Placeholder 2"/>
          <p:cNvSpPr>
            <a:spLocks noGrp="1"/>
          </p:cNvSpPr>
          <p:nvPr>
            <p:ph idx="1"/>
          </p:nvPr>
        </p:nvSpPr>
        <p:spPr/>
        <p:txBody>
          <a:bodyPr/>
          <a:lstStyle/>
          <a:p>
            <a:pPr>
              <a:buFont typeface="Courier New" pitchFamily="49" charset="0"/>
              <a:buChar char="o"/>
              <a:defRPr/>
            </a:pPr>
            <a:r>
              <a:rPr lang="en-US" sz="2400" dirty="0" smtClean="0"/>
              <a:t>VRS is located within the Seamless Transition Integrated Care Clinic (STICC)</a:t>
            </a:r>
          </a:p>
          <a:p>
            <a:pPr>
              <a:buFont typeface="Courier New" pitchFamily="49" charset="0"/>
              <a:buChar char="o"/>
              <a:defRPr/>
            </a:pPr>
            <a:r>
              <a:rPr lang="en-US" sz="2400" dirty="0" smtClean="0"/>
              <a:t>Voc Rehab Computer Lab with Lending Library</a:t>
            </a:r>
          </a:p>
          <a:p>
            <a:pPr>
              <a:buFont typeface="Courier New" pitchFamily="49" charset="0"/>
              <a:buChar char="o"/>
              <a:defRPr/>
            </a:pPr>
            <a:r>
              <a:rPr lang="en-US" sz="2400" dirty="0" smtClean="0"/>
              <a:t>Educational Benefits: Post 9/11 GI Bill, VRAP, Chapter 31</a:t>
            </a:r>
          </a:p>
          <a:p>
            <a:pPr>
              <a:buFont typeface="Courier New" pitchFamily="49" charset="0"/>
              <a:buChar char="o"/>
              <a:defRPr/>
            </a:pPr>
            <a:r>
              <a:rPr lang="en-US" sz="2400" dirty="0" smtClean="0"/>
              <a:t>Career exploration,  job searching, resumes, online training/education</a:t>
            </a:r>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457200" y="277813"/>
            <a:ext cx="82296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59229" y="1417638"/>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71500" marR="0" lvl="0" indent="-571500" defTabSz="914400" rtl="0" eaLnBrk="1" fontAlgn="base" latinLnBrk="0" hangingPunct="1">
              <a:lnSpc>
                <a:spcPct val="90000"/>
              </a:lnSpc>
              <a:spcBef>
                <a:spcPct val="20000"/>
              </a:spcBef>
              <a:spcAft>
                <a:spcPct val="0"/>
              </a:spcAft>
              <a:buClrTx/>
              <a:buSzTx/>
              <a:buFont typeface="Arial" pitchFamily="34" charset="0"/>
              <a:buChar char="•"/>
              <a:tabLst/>
              <a:defRPr/>
            </a:pPr>
            <a:r>
              <a:rPr lang="en-US" sz="3200" b="1" kern="0" noProof="0" dirty="0" smtClean="0">
                <a:solidFill>
                  <a:srgbClr val="1C2445"/>
                </a:solidFill>
                <a:latin typeface="+mn-lt"/>
                <a:ea typeface="+mn-ea"/>
              </a:rPr>
              <a:t>Healthcare</a:t>
            </a:r>
          </a:p>
          <a:p>
            <a:pPr marL="571500" marR="0" lvl="0" indent="-571500" defTabSz="914400" rtl="0" eaLnBrk="1" fontAlgn="base" latinLnBrk="0" hangingPunct="1">
              <a:lnSpc>
                <a:spcPct val="90000"/>
              </a:lnSpc>
              <a:spcBef>
                <a:spcPct val="20000"/>
              </a:spcBef>
              <a:spcAft>
                <a:spcPct val="0"/>
              </a:spcAft>
              <a:buClrTx/>
              <a:buSzTx/>
              <a:buFont typeface="Arial" pitchFamily="34" charset="0"/>
              <a:buChar char="•"/>
              <a:tabLst/>
              <a:defRPr/>
            </a:pPr>
            <a:r>
              <a:rPr lang="en-US" sz="3200" b="1" kern="0" noProof="0" dirty="0" smtClean="0">
                <a:solidFill>
                  <a:srgbClr val="1C2445"/>
                </a:solidFill>
                <a:latin typeface="+mn-lt"/>
                <a:ea typeface="+mn-ea"/>
              </a:rPr>
              <a:t>Compensation</a:t>
            </a:r>
          </a:p>
          <a:p>
            <a:pPr marL="571500" marR="0" lvl="0" indent="-571500" defTabSz="914400" rtl="0" eaLnBrk="1" fontAlgn="base" latinLnBrk="0" hangingPunct="1">
              <a:lnSpc>
                <a:spcPct val="90000"/>
              </a:lnSpc>
              <a:spcBef>
                <a:spcPct val="20000"/>
              </a:spcBef>
              <a:spcAft>
                <a:spcPct val="0"/>
              </a:spcAft>
              <a:buClrTx/>
              <a:buSzTx/>
              <a:buFont typeface="Arial" pitchFamily="34" charset="0"/>
              <a:buChar char="•"/>
              <a:tabLst/>
              <a:defRPr/>
            </a:pPr>
            <a:r>
              <a:rPr kumimoji="0" lang="en-US" sz="3200" b="1" i="0" u="none" strike="noStrike" kern="0" cap="none" spc="0" normalizeH="0" baseline="0" dirty="0" smtClean="0">
                <a:ln>
                  <a:noFill/>
                </a:ln>
                <a:solidFill>
                  <a:srgbClr val="1C2445"/>
                </a:solidFill>
                <a:effectLst/>
                <a:uLnTx/>
                <a:uFillTx/>
                <a:latin typeface="+mn-lt"/>
                <a:ea typeface="+mn-ea"/>
              </a:rPr>
              <a:t>Education</a:t>
            </a:r>
          </a:p>
          <a:p>
            <a:pPr marL="571500" marR="0" lvl="0" indent="-571500" defTabSz="914400" rtl="0" eaLnBrk="1" fontAlgn="base" latinLnBrk="0" hangingPunct="1">
              <a:lnSpc>
                <a:spcPct val="90000"/>
              </a:lnSpc>
              <a:spcBef>
                <a:spcPct val="20000"/>
              </a:spcBef>
              <a:spcAft>
                <a:spcPct val="0"/>
              </a:spcAft>
              <a:buClrTx/>
              <a:buSzTx/>
              <a:buFont typeface="Arial" pitchFamily="34" charset="0"/>
              <a:buChar char="•"/>
              <a:tabLst/>
              <a:defRPr/>
            </a:pPr>
            <a:r>
              <a:rPr lang="en-US" sz="3200" b="1" kern="0" dirty="0" smtClean="0">
                <a:solidFill>
                  <a:srgbClr val="1C2445"/>
                </a:solidFill>
                <a:latin typeface="+mn-lt"/>
                <a:ea typeface="+mn-ea"/>
              </a:rPr>
              <a:t>Vocational Rehabilitation</a:t>
            </a:r>
          </a:p>
          <a:p>
            <a:pPr marL="571500" marR="0" lvl="0" indent="-571500" defTabSz="914400" rtl="0" eaLnBrk="1" fontAlgn="base" latinLnBrk="0" hangingPunct="1">
              <a:lnSpc>
                <a:spcPct val="90000"/>
              </a:lnSpc>
              <a:spcBef>
                <a:spcPct val="20000"/>
              </a:spcBef>
              <a:spcAft>
                <a:spcPct val="0"/>
              </a:spcAft>
              <a:buClrTx/>
              <a:buSzTx/>
              <a:buFont typeface="Arial" pitchFamily="34" charset="0"/>
              <a:buChar char="•"/>
              <a:tabLst/>
              <a:defRPr/>
            </a:pPr>
            <a:r>
              <a:rPr kumimoji="0" lang="en-US" sz="3200" b="1" i="0" u="none" strike="noStrike" kern="0" cap="none" spc="0" normalizeH="0" baseline="0" noProof="0" dirty="0" smtClean="0">
                <a:ln>
                  <a:noFill/>
                </a:ln>
                <a:solidFill>
                  <a:srgbClr val="1C2445"/>
                </a:solidFill>
                <a:effectLst/>
                <a:uLnTx/>
                <a:uFillTx/>
                <a:latin typeface="+mn-lt"/>
                <a:ea typeface="+mn-ea"/>
              </a:rPr>
              <a:t>Home</a:t>
            </a:r>
            <a:r>
              <a:rPr kumimoji="0" lang="en-US" sz="3200" b="1" i="0" u="none" strike="noStrike" kern="0" cap="none" spc="0" normalizeH="0" noProof="0" dirty="0" smtClean="0">
                <a:ln>
                  <a:noFill/>
                </a:ln>
                <a:solidFill>
                  <a:srgbClr val="1C2445"/>
                </a:solidFill>
                <a:effectLst/>
                <a:uLnTx/>
                <a:uFillTx/>
                <a:latin typeface="+mn-lt"/>
                <a:ea typeface="+mn-ea"/>
              </a:rPr>
              <a:t> Loan</a:t>
            </a:r>
          </a:p>
          <a:p>
            <a:pPr marL="571500" marR="0" lvl="0" indent="-571500" defTabSz="914400" rtl="0" eaLnBrk="1" fontAlgn="base" latinLnBrk="0" hangingPunct="1">
              <a:lnSpc>
                <a:spcPct val="90000"/>
              </a:lnSpc>
              <a:spcBef>
                <a:spcPct val="20000"/>
              </a:spcBef>
              <a:spcAft>
                <a:spcPct val="0"/>
              </a:spcAft>
              <a:buClrTx/>
              <a:buSzTx/>
              <a:buFont typeface="Arial" pitchFamily="34" charset="0"/>
              <a:buChar char="•"/>
              <a:tabLst/>
              <a:defRPr/>
            </a:pPr>
            <a:r>
              <a:rPr lang="en-US" sz="3200" b="1" kern="0" baseline="0" dirty="0" smtClean="0">
                <a:solidFill>
                  <a:srgbClr val="1C2445"/>
                </a:solidFill>
                <a:latin typeface="+mn-lt"/>
                <a:ea typeface="+mn-ea"/>
              </a:rPr>
              <a:t>Life</a:t>
            </a:r>
            <a:r>
              <a:rPr lang="en-US" sz="3200" b="1" kern="0" dirty="0" smtClean="0">
                <a:solidFill>
                  <a:srgbClr val="1C2445"/>
                </a:solidFill>
                <a:latin typeface="+mn-lt"/>
                <a:ea typeface="+mn-ea"/>
              </a:rPr>
              <a:t> Insurance</a:t>
            </a:r>
          </a:p>
          <a:p>
            <a:pPr marL="571500" marR="0" lvl="0" indent="-571500" defTabSz="914400" rtl="0" eaLnBrk="1" fontAlgn="base" latinLnBrk="0" hangingPunct="1">
              <a:lnSpc>
                <a:spcPct val="90000"/>
              </a:lnSpc>
              <a:spcBef>
                <a:spcPct val="20000"/>
              </a:spcBef>
              <a:spcAft>
                <a:spcPct val="0"/>
              </a:spcAft>
              <a:buClrTx/>
              <a:buSzTx/>
              <a:buFont typeface="Arial" pitchFamily="34" charset="0"/>
              <a:buChar char="•"/>
              <a:tabLst/>
              <a:defRPr/>
            </a:pPr>
            <a:r>
              <a:rPr kumimoji="0" lang="en-US" sz="3200" b="1" i="0" u="none" strike="noStrike" kern="0" cap="none" spc="0" normalizeH="0" baseline="0" noProof="0" dirty="0" smtClean="0">
                <a:ln>
                  <a:noFill/>
                </a:ln>
                <a:solidFill>
                  <a:srgbClr val="1C2445"/>
                </a:solidFill>
                <a:effectLst/>
                <a:uLnTx/>
                <a:uFillTx/>
                <a:latin typeface="+mn-lt"/>
                <a:ea typeface="+mn-ea"/>
              </a:rPr>
              <a:t>Burial</a:t>
            </a:r>
            <a:r>
              <a:rPr kumimoji="0" lang="en-US" sz="3200" b="1" i="0" u="none" strike="noStrike" kern="0" cap="none" spc="0" normalizeH="0" noProof="0" dirty="0" smtClean="0">
                <a:ln>
                  <a:noFill/>
                </a:ln>
                <a:solidFill>
                  <a:srgbClr val="1C2445"/>
                </a:solidFill>
                <a:effectLst/>
                <a:uLnTx/>
                <a:uFillTx/>
                <a:latin typeface="+mn-lt"/>
                <a:ea typeface="+mn-ea"/>
              </a:rPr>
              <a:t> &amp; Survivor Benefits</a:t>
            </a:r>
            <a:endParaRPr kumimoji="0" lang="en-US" sz="3200" b="1" i="0" u="none" strike="noStrike" kern="0" cap="none" spc="0" normalizeH="0" baseline="0" noProof="0" dirty="0" smtClean="0">
              <a:ln>
                <a:noFill/>
              </a:ln>
              <a:solidFill>
                <a:srgbClr val="1C2445"/>
              </a:solidFill>
              <a:effectLst/>
              <a:uLnTx/>
              <a:uFillTx/>
              <a:latin typeface="+mn-lt"/>
              <a:ea typeface="+mn-ea"/>
            </a:endParaRPr>
          </a:p>
        </p:txBody>
      </p:sp>
      <p:sp>
        <p:nvSpPr>
          <p:cNvPr id="5" name="Title 1"/>
          <p:cNvSpPr txBox="1">
            <a:spLocks/>
          </p:cNvSpPr>
          <p:nvPr/>
        </p:nvSpPr>
        <p:spPr bwMode="auto">
          <a:xfrm>
            <a:off x="1447800" y="0"/>
            <a:ext cx="7391400" cy="914400"/>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a:solidFill>
                  <a:schemeClr val="bg1"/>
                </a:solidFill>
                <a:latin typeface="+mj-lt"/>
                <a:ea typeface="+mj-ea"/>
                <a:cs typeface="+mj-cs"/>
              </a:defRPr>
            </a:lvl1pPr>
            <a:lvl2pPr algn="l" rtl="0" eaLnBrk="0" fontAlgn="base" hangingPunct="0">
              <a:spcBef>
                <a:spcPct val="0"/>
              </a:spcBef>
              <a:spcAft>
                <a:spcPct val="0"/>
              </a:spcAft>
              <a:defRPr sz="3600" b="1">
                <a:solidFill>
                  <a:schemeClr val="bg1"/>
                </a:solidFill>
                <a:latin typeface="Arial" charset="0"/>
                <a:ea typeface="ＭＳ Ｐゴシック" charset="-128"/>
              </a:defRPr>
            </a:lvl2pPr>
            <a:lvl3pPr algn="l" rtl="0" eaLnBrk="0" fontAlgn="base" hangingPunct="0">
              <a:spcBef>
                <a:spcPct val="0"/>
              </a:spcBef>
              <a:spcAft>
                <a:spcPct val="0"/>
              </a:spcAft>
              <a:defRPr sz="3600" b="1">
                <a:solidFill>
                  <a:schemeClr val="bg1"/>
                </a:solidFill>
                <a:latin typeface="Arial" charset="0"/>
                <a:ea typeface="ＭＳ Ｐゴシック" charset="-128"/>
              </a:defRPr>
            </a:lvl3pPr>
            <a:lvl4pPr algn="l" rtl="0" eaLnBrk="0" fontAlgn="base" hangingPunct="0">
              <a:spcBef>
                <a:spcPct val="0"/>
              </a:spcBef>
              <a:spcAft>
                <a:spcPct val="0"/>
              </a:spcAft>
              <a:defRPr sz="3600" b="1">
                <a:solidFill>
                  <a:schemeClr val="bg1"/>
                </a:solidFill>
                <a:latin typeface="Arial" charset="0"/>
                <a:ea typeface="ＭＳ Ｐゴシック" charset="-128"/>
              </a:defRPr>
            </a:lvl4pPr>
            <a:lvl5pPr algn="l" rtl="0" eaLnBrk="0" fontAlgn="base" hangingPunct="0">
              <a:spcBef>
                <a:spcPct val="0"/>
              </a:spcBef>
              <a:spcAft>
                <a:spcPct val="0"/>
              </a:spcAft>
              <a:defRPr sz="3600" b="1">
                <a:solidFill>
                  <a:schemeClr val="bg1"/>
                </a:solidFill>
                <a:latin typeface="Arial" charset="0"/>
                <a:ea typeface="ＭＳ Ｐゴシック" charset="-128"/>
              </a:defRPr>
            </a:lvl5pPr>
            <a:lvl6pPr marL="457200" algn="l" rtl="0" eaLnBrk="0" fontAlgn="base" hangingPunct="0">
              <a:spcBef>
                <a:spcPct val="0"/>
              </a:spcBef>
              <a:spcAft>
                <a:spcPct val="0"/>
              </a:spcAft>
              <a:defRPr sz="3600" b="1">
                <a:solidFill>
                  <a:schemeClr val="bg1"/>
                </a:solidFill>
                <a:latin typeface="Arial" charset="0"/>
                <a:ea typeface="ＭＳ Ｐゴシック" charset="-128"/>
              </a:defRPr>
            </a:lvl6pPr>
            <a:lvl7pPr marL="914400" algn="l" rtl="0" eaLnBrk="0" fontAlgn="base" hangingPunct="0">
              <a:spcBef>
                <a:spcPct val="0"/>
              </a:spcBef>
              <a:spcAft>
                <a:spcPct val="0"/>
              </a:spcAft>
              <a:defRPr sz="3600" b="1">
                <a:solidFill>
                  <a:schemeClr val="bg1"/>
                </a:solidFill>
                <a:latin typeface="Arial" charset="0"/>
                <a:ea typeface="ＭＳ Ｐゴシック" charset="-128"/>
              </a:defRPr>
            </a:lvl7pPr>
            <a:lvl8pPr marL="1371600" algn="l" rtl="0" eaLnBrk="0" fontAlgn="base" hangingPunct="0">
              <a:spcBef>
                <a:spcPct val="0"/>
              </a:spcBef>
              <a:spcAft>
                <a:spcPct val="0"/>
              </a:spcAft>
              <a:defRPr sz="3600" b="1">
                <a:solidFill>
                  <a:schemeClr val="bg1"/>
                </a:solidFill>
                <a:latin typeface="Arial" charset="0"/>
                <a:ea typeface="ＭＳ Ｐゴシック" charset="-128"/>
              </a:defRPr>
            </a:lvl8pPr>
            <a:lvl9pPr marL="1828800" algn="l" rtl="0" eaLnBrk="0" fontAlgn="base" hangingPunct="0">
              <a:spcBef>
                <a:spcPct val="0"/>
              </a:spcBef>
              <a:spcAft>
                <a:spcPct val="0"/>
              </a:spcAft>
              <a:defRPr sz="3600" b="1">
                <a:solidFill>
                  <a:schemeClr val="bg1"/>
                </a:solidFill>
                <a:latin typeface="Arial" charset="0"/>
                <a:ea typeface="ＭＳ Ｐゴシック" charset="-128"/>
              </a:defRPr>
            </a:lvl9pPr>
          </a:lstStyle>
          <a:p>
            <a:r>
              <a:rPr lang="en-US" dirty="0" smtClean="0"/>
              <a:t>Overview</a:t>
            </a:r>
            <a:endParaRPr lang="en-US" dirty="0"/>
          </a:p>
        </p:txBody>
      </p:sp>
    </p:spTree>
    <p:extLst>
      <p:ext uri="{BB962C8B-B14F-4D97-AF65-F5344CB8AC3E}">
        <p14:creationId xmlns:p14="http://schemas.microsoft.com/office/powerpoint/2010/main" val="268367132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Benefits of Participation</a:t>
            </a:r>
            <a:endParaRPr lang="en-US" dirty="0"/>
          </a:p>
        </p:txBody>
      </p:sp>
      <p:sp>
        <p:nvSpPr>
          <p:cNvPr id="3" name="Content Placeholder 2"/>
          <p:cNvSpPr>
            <a:spLocks noGrp="1"/>
          </p:cNvSpPr>
          <p:nvPr>
            <p:ph idx="1"/>
          </p:nvPr>
        </p:nvSpPr>
        <p:spPr/>
        <p:txBody>
          <a:bodyPr/>
          <a:lstStyle/>
          <a:p>
            <a:pPr eaLnBrk="1" hangingPunct="1">
              <a:buFont typeface="Courier New" pitchFamily="49" charset="0"/>
              <a:buChar char="o"/>
              <a:defRPr/>
            </a:pPr>
            <a:r>
              <a:rPr lang="en-US" sz="2400" dirty="0" smtClean="0"/>
              <a:t>Participation in VHA Work Restoration Programs cannot be used to reduce, deny, or discontinue VA compensation or pension benefits; (38 USC 1718; 38 CFR 3.342; 38 CFR 3.343). </a:t>
            </a:r>
          </a:p>
          <a:p>
            <a:pPr eaLnBrk="1" hangingPunct="1">
              <a:buFont typeface="Courier New" pitchFamily="49" charset="0"/>
              <a:buChar char="o"/>
              <a:defRPr/>
            </a:pPr>
            <a:endParaRPr lang="en-US" sz="2400" dirty="0" smtClean="0"/>
          </a:p>
          <a:p>
            <a:pPr eaLnBrk="1" hangingPunct="1">
              <a:buFont typeface="Courier New" pitchFamily="49" charset="0"/>
              <a:buChar char="o"/>
              <a:defRPr/>
            </a:pPr>
            <a:r>
              <a:rPr lang="en-US" sz="2400" dirty="0" smtClean="0"/>
              <a:t>Participation in VHA Work Restoration Programs and income received is non-taxable and is not reported to IRS as a form of income.</a:t>
            </a:r>
          </a:p>
          <a:p>
            <a:endParaRPr 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VR Job Club</a:t>
            </a:r>
            <a:endParaRPr lang="en-US" dirty="0"/>
          </a:p>
        </p:txBody>
      </p:sp>
      <p:sp>
        <p:nvSpPr>
          <p:cNvPr id="3" name="Content Placeholder 2"/>
          <p:cNvSpPr>
            <a:spLocks noGrp="1"/>
          </p:cNvSpPr>
          <p:nvPr>
            <p:ph idx="1"/>
          </p:nvPr>
        </p:nvSpPr>
        <p:spPr/>
        <p:txBody>
          <a:bodyPr/>
          <a:lstStyle/>
          <a:p>
            <a:pPr>
              <a:buFont typeface="Courier New" pitchFamily="49" charset="0"/>
              <a:buChar char="o"/>
              <a:defRPr/>
            </a:pPr>
            <a:r>
              <a:rPr lang="en-US" sz="2400" dirty="0" smtClean="0"/>
              <a:t>Session 1:  Introduction to computer lab and basic computer skills (email address)</a:t>
            </a:r>
          </a:p>
          <a:p>
            <a:pPr>
              <a:buFont typeface="Courier New" pitchFamily="49" charset="0"/>
              <a:buChar char="o"/>
              <a:defRPr/>
            </a:pPr>
            <a:r>
              <a:rPr lang="en-US" sz="2400" dirty="0" smtClean="0"/>
              <a:t>Session 2:  Resumes</a:t>
            </a:r>
          </a:p>
          <a:p>
            <a:pPr>
              <a:buFont typeface="Courier New" pitchFamily="49" charset="0"/>
              <a:buChar char="o"/>
              <a:defRPr/>
            </a:pPr>
            <a:r>
              <a:rPr lang="en-US" sz="2400" dirty="0" smtClean="0"/>
              <a:t>Session 3:  Soft Skills </a:t>
            </a:r>
          </a:p>
          <a:p>
            <a:pPr lvl="1">
              <a:buFont typeface="Courier New" pitchFamily="49" charset="0"/>
              <a:buChar char="o"/>
              <a:defRPr/>
            </a:pPr>
            <a:r>
              <a:rPr lang="en-US" sz="2000" dirty="0" smtClean="0"/>
              <a:t>Criminal Background</a:t>
            </a:r>
          </a:p>
          <a:p>
            <a:pPr lvl="1">
              <a:buFont typeface="Courier New" pitchFamily="49" charset="0"/>
              <a:buChar char="o"/>
              <a:defRPr/>
            </a:pPr>
            <a:r>
              <a:rPr lang="en-US" sz="2000" dirty="0" smtClean="0"/>
              <a:t>Interviewing</a:t>
            </a:r>
          </a:p>
          <a:p>
            <a:pPr>
              <a:buFont typeface="Courier New" pitchFamily="49" charset="0"/>
              <a:buChar char="o"/>
              <a:defRPr/>
            </a:pPr>
            <a:r>
              <a:rPr lang="en-US" sz="2400" dirty="0" smtClean="0"/>
              <a:t>Session 4:  Networking/Resources</a:t>
            </a:r>
          </a:p>
          <a:p>
            <a:pPr>
              <a:buFont typeface="Courier New" pitchFamily="49" charset="0"/>
              <a:buChar char="o"/>
              <a:defRPr/>
            </a:pPr>
            <a:r>
              <a:rPr lang="en-US" sz="2400" dirty="0" smtClean="0"/>
              <a:t>Completed/reviewed resume; and </a:t>
            </a:r>
          </a:p>
          <a:p>
            <a:pPr>
              <a:buFont typeface="Courier New" pitchFamily="49" charset="0"/>
              <a:buChar char="o"/>
              <a:defRPr/>
            </a:pPr>
            <a:r>
              <a:rPr lang="en-US" sz="2400" dirty="0" smtClean="0"/>
              <a:t>Mock Interview as final steps for completion of VR Job Club</a:t>
            </a:r>
          </a:p>
          <a:p>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Vocational Computer Lab	</a:t>
            </a:r>
            <a:endParaRPr lang="en-US" dirty="0"/>
          </a:p>
        </p:txBody>
      </p:sp>
      <p:sp>
        <p:nvSpPr>
          <p:cNvPr id="3" name="Content Placeholder 2"/>
          <p:cNvSpPr>
            <a:spLocks noGrp="1"/>
          </p:cNvSpPr>
          <p:nvPr>
            <p:ph idx="1"/>
          </p:nvPr>
        </p:nvSpPr>
        <p:spPr/>
        <p:txBody>
          <a:bodyPr/>
          <a:lstStyle/>
          <a:p>
            <a:pPr eaLnBrk="1" hangingPunct="1">
              <a:buFont typeface="Courier New" pitchFamily="49" charset="0"/>
              <a:buChar char="o"/>
              <a:defRPr/>
            </a:pPr>
            <a:r>
              <a:rPr lang="en-US" sz="2400" dirty="0" smtClean="0"/>
              <a:t>Lab tutors available for one on one assistance</a:t>
            </a:r>
          </a:p>
          <a:p>
            <a:pPr eaLnBrk="1" hangingPunct="1">
              <a:buFont typeface="Courier New" pitchFamily="49" charset="0"/>
              <a:buChar char="o"/>
              <a:defRPr/>
            </a:pPr>
            <a:r>
              <a:rPr lang="en-US" sz="2400" dirty="0" smtClean="0"/>
              <a:t>Keyboarding tutorial</a:t>
            </a:r>
          </a:p>
          <a:p>
            <a:pPr eaLnBrk="1" hangingPunct="1">
              <a:buFont typeface="Courier New" pitchFamily="49" charset="0"/>
              <a:buChar char="o"/>
              <a:defRPr/>
            </a:pPr>
            <a:r>
              <a:rPr lang="en-US" sz="2400" dirty="0" smtClean="0"/>
              <a:t>Word processing </a:t>
            </a:r>
          </a:p>
          <a:p>
            <a:pPr eaLnBrk="1" hangingPunct="1">
              <a:buFont typeface="Courier New" pitchFamily="49" charset="0"/>
              <a:buChar char="o"/>
              <a:defRPr/>
            </a:pPr>
            <a:r>
              <a:rPr lang="en-US" sz="2400" dirty="0" smtClean="0"/>
              <a:t>Windows, spreadsheet and database</a:t>
            </a:r>
          </a:p>
          <a:p>
            <a:pPr eaLnBrk="1" hangingPunct="1">
              <a:buFont typeface="Courier New" pitchFamily="49" charset="0"/>
              <a:buChar char="o"/>
              <a:defRPr/>
            </a:pPr>
            <a:r>
              <a:rPr lang="en-US" sz="2400" dirty="0" smtClean="0"/>
              <a:t>Internet and basic HTML code</a:t>
            </a:r>
          </a:p>
          <a:p>
            <a:pPr eaLnBrk="1" hangingPunct="1">
              <a:buFont typeface="Courier New" pitchFamily="49" charset="0"/>
              <a:buChar char="o"/>
              <a:defRPr/>
            </a:pPr>
            <a:r>
              <a:rPr lang="en-US" sz="2400" dirty="0" smtClean="0"/>
              <a:t>Fax, printer and telephone usage</a:t>
            </a:r>
          </a:p>
          <a:p>
            <a:pPr eaLnBrk="1" hangingPunct="1">
              <a:buFont typeface="Courier New" pitchFamily="49" charset="0"/>
              <a:buChar char="o"/>
              <a:defRPr/>
            </a:pPr>
            <a:r>
              <a:rPr lang="en-US" sz="2400" dirty="0" smtClean="0"/>
              <a:t>Resume paper for printing of resumes</a:t>
            </a:r>
          </a:p>
          <a:p>
            <a:pPr eaLnBrk="1" hangingPunct="1">
              <a:buFont typeface="Courier New" pitchFamily="49" charset="0"/>
              <a:buChar char="o"/>
              <a:defRPr/>
            </a:pPr>
            <a:r>
              <a:rPr lang="en-US" sz="2400" dirty="0" smtClean="0"/>
              <a:t>Open lab hours at VAMC (</a:t>
            </a:r>
            <a:r>
              <a:rPr lang="en-US" sz="2400" dirty="0" err="1" smtClean="0"/>
              <a:t>Rm</a:t>
            </a:r>
            <a:r>
              <a:rPr lang="en-US" sz="2400" dirty="0" smtClean="0"/>
              <a:t> C-B009):    M-F 7:45am-3:45pm</a:t>
            </a:r>
          </a:p>
          <a:p>
            <a:endParaRPr lang="en-US"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to Refer to VHA VR</a:t>
            </a:r>
            <a:endParaRPr lang="en-US" dirty="0"/>
          </a:p>
        </p:txBody>
      </p:sp>
      <p:sp>
        <p:nvSpPr>
          <p:cNvPr id="3" name="Content Placeholder 2"/>
          <p:cNvSpPr>
            <a:spLocks noGrp="1"/>
          </p:cNvSpPr>
          <p:nvPr>
            <p:ph idx="1"/>
          </p:nvPr>
        </p:nvSpPr>
        <p:spPr/>
        <p:txBody>
          <a:bodyPr/>
          <a:lstStyle/>
          <a:p>
            <a:pPr eaLnBrk="1" hangingPunct="1">
              <a:buFont typeface="Courier New" pitchFamily="49" charset="0"/>
              <a:buChar char="o"/>
              <a:defRPr/>
            </a:pPr>
            <a:r>
              <a:rPr lang="en-US" dirty="0" smtClean="0"/>
              <a:t>Veteran can speak with a member of his/her healthcare team at the VA Hospital to request that a new consult be placed for Vocational Rehabilitation in CPRS (Computerized Patient Record System)</a:t>
            </a:r>
          </a:p>
          <a:p>
            <a:pPr lvl="1" eaLnBrk="1" hangingPunct="1">
              <a:buFont typeface="Courier New" pitchFamily="49" charset="0"/>
              <a:buChar char="o"/>
              <a:defRPr/>
            </a:pPr>
            <a:r>
              <a:rPr lang="en-US" dirty="0" smtClean="0"/>
              <a:t>Consult needs to be placed/signed by provider with prescriptive authority</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happens next?</a:t>
            </a:r>
            <a:endParaRPr lang="en-US" dirty="0"/>
          </a:p>
        </p:txBody>
      </p:sp>
      <p:sp>
        <p:nvSpPr>
          <p:cNvPr id="3" name="Content Placeholder 2"/>
          <p:cNvSpPr>
            <a:spLocks noGrp="1"/>
          </p:cNvSpPr>
          <p:nvPr>
            <p:ph idx="1"/>
          </p:nvPr>
        </p:nvSpPr>
        <p:spPr/>
        <p:txBody>
          <a:bodyPr/>
          <a:lstStyle/>
          <a:p>
            <a:pPr eaLnBrk="1" hangingPunct="1">
              <a:lnSpc>
                <a:spcPct val="90000"/>
              </a:lnSpc>
              <a:buFont typeface="Courier New" pitchFamily="49" charset="0"/>
              <a:buChar char="o"/>
              <a:defRPr/>
            </a:pPr>
            <a:r>
              <a:rPr lang="en-US" sz="2400" dirty="0" smtClean="0"/>
              <a:t>Veteran is scheduled for orientation </a:t>
            </a:r>
          </a:p>
          <a:p>
            <a:pPr eaLnBrk="1" hangingPunct="1">
              <a:lnSpc>
                <a:spcPct val="90000"/>
              </a:lnSpc>
              <a:buFont typeface="Courier New" pitchFamily="49" charset="0"/>
              <a:buChar char="o"/>
              <a:defRPr/>
            </a:pPr>
            <a:r>
              <a:rPr lang="en-US" sz="2400" dirty="0" smtClean="0"/>
              <a:t>Veteran attends orientation and is assigned to a Vocational Specialist and given an appointment date/time to meet with Vocational Specialist</a:t>
            </a:r>
          </a:p>
          <a:p>
            <a:pPr eaLnBrk="1" hangingPunct="1">
              <a:lnSpc>
                <a:spcPct val="90000"/>
              </a:lnSpc>
              <a:buFont typeface="Courier New" pitchFamily="49" charset="0"/>
              <a:buChar char="o"/>
              <a:defRPr/>
            </a:pPr>
            <a:r>
              <a:rPr lang="en-US" sz="2400" dirty="0" smtClean="0"/>
              <a:t>Vocational Specialist completes assessment and staffs each case with clinical team for recommendations</a:t>
            </a:r>
          </a:p>
          <a:p>
            <a:pPr eaLnBrk="1" hangingPunct="1">
              <a:lnSpc>
                <a:spcPct val="90000"/>
              </a:lnSpc>
              <a:buFont typeface="Courier New" pitchFamily="49" charset="0"/>
              <a:buChar char="o"/>
              <a:defRPr/>
            </a:pPr>
            <a:r>
              <a:rPr lang="en-US" sz="2400" dirty="0" smtClean="0"/>
              <a:t>Vocational Specialist shares team recommendations with patient and initiates person-centered treatment plan or makes other referrals as appropriate</a:t>
            </a:r>
          </a:p>
          <a:p>
            <a:endParaRPr 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Vocational Rehabilitation &amp; Employment Program (VR&amp;E)</a:t>
            </a:r>
            <a:endParaRPr lang="en-US" dirty="0"/>
          </a:p>
        </p:txBody>
      </p:sp>
      <p:sp>
        <p:nvSpPr>
          <p:cNvPr id="3" name="Content Placeholder 2"/>
          <p:cNvSpPr>
            <a:spLocks noGrp="1"/>
          </p:cNvSpPr>
          <p:nvPr>
            <p:ph idx="1"/>
          </p:nvPr>
        </p:nvSpPr>
        <p:spPr/>
        <p:txBody>
          <a:bodyPr/>
          <a:lstStyle/>
          <a:p>
            <a:pPr>
              <a:defRPr/>
            </a:pPr>
            <a:r>
              <a:rPr lang="en-US" sz="2400" dirty="0"/>
              <a:t>The Vocational Rehabilitation and Employment (VR&amp;E) </a:t>
            </a:r>
            <a:r>
              <a:rPr lang="en-US" sz="2400" dirty="0" err="1"/>
              <a:t>VetSuccess</a:t>
            </a:r>
            <a:r>
              <a:rPr lang="en-US" sz="2400" dirty="0"/>
              <a:t> Program is authorized by Congress under Title 38, Code of Federal Regulations, Chapter 31.  Sometimes referred to as the Chapter 31 program</a:t>
            </a:r>
          </a:p>
          <a:p>
            <a:pPr>
              <a:defRPr/>
            </a:pPr>
            <a:r>
              <a:rPr lang="en-US" sz="2400" dirty="0"/>
              <a:t>The </a:t>
            </a:r>
            <a:r>
              <a:rPr lang="en-US" sz="2400" dirty="0" err="1"/>
              <a:t>VetSuccess</a:t>
            </a:r>
            <a:r>
              <a:rPr lang="en-US" sz="2400" dirty="0"/>
              <a:t> program assists Veterans with </a:t>
            </a:r>
            <a:r>
              <a:rPr lang="en-US" sz="2400" dirty="0">
                <a:hlinkClick r:id="rId2" action="ppaction://hlinkfile"/>
              </a:rPr>
              <a:t>service-connected disabilities</a:t>
            </a:r>
            <a:r>
              <a:rPr lang="en-US" sz="2400" dirty="0"/>
              <a:t> to prepare for, find, and keep suitable jobs.</a:t>
            </a:r>
          </a:p>
          <a:p>
            <a:pPr>
              <a:defRPr/>
            </a:pPr>
            <a:r>
              <a:rPr lang="en-US" sz="2400" dirty="0"/>
              <a:t>For Veterans with service-connected disabilities so severe that they cannot immediately consider work, </a:t>
            </a:r>
            <a:r>
              <a:rPr lang="en-US" sz="2400" dirty="0" err="1"/>
              <a:t>VetSuccess</a:t>
            </a:r>
            <a:r>
              <a:rPr lang="en-US" sz="2400" dirty="0"/>
              <a:t> offers services to improve their ability to live as independently as possible.</a:t>
            </a:r>
          </a:p>
          <a:p>
            <a:pPr>
              <a:defRPr/>
            </a:pPr>
            <a:endParaRPr lang="en-US" sz="3200" dirty="0"/>
          </a:p>
          <a:p>
            <a:endParaRPr lang="en-US" dirty="0"/>
          </a:p>
        </p:txBody>
      </p:sp>
    </p:spTree>
    <p:extLst>
      <p:ext uri="{BB962C8B-B14F-4D97-AF65-F5344CB8AC3E}">
        <p14:creationId xmlns:p14="http://schemas.microsoft.com/office/powerpoint/2010/main" val="12374037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Who is eligible for VR&amp;E </a:t>
            </a:r>
            <a:r>
              <a:rPr lang="en-US" dirty="0" err="1"/>
              <a:t>VetSuccess</a:t>
            </a:r>
            <a:r>
              <a:rPr lang="en-US" dirty="0"/>
              <a:t> Services?</a:t>
            </a:r>
          </a:p>
        </p:txBody>
      </p:sp>
      <p:sp>
        <p:nvSpPr>
          <p:cNvPr id="3" name="Content Placeholder 2"/>
          <p:cNvSpPr>
            <a:spLocks noGrp="1"/>
          </p:cNvSpPr>
          <p:nvPr>
            <p:ph idx="1"/>
          </p:nvPr>
        </p:nvSpPr>
        <p:spPr/>
        <p:txBody>
          <a:bodyPr/>
          <a:lstStyle/>
          <a:p>
            <a:pPr>
              <a:defRPr/>
            </a:pPr>
            <a:r>
              <a:rPr lang="en-US" dirty="0"/>
              <a:t>Active Duty Service Members are eligible if they:</a:t>
            </a:r>
          </a:p>
          <a:p>
            <a:pPr lvl="1">
              <a:defRPr/>
            </a:pPr>
            <a:r>
              <a:rPr lang="en-US" dirty="0"/>
              <a:t>Expect to receive an honorable discharge upon separation from active duty </a:t>
            </a:r>
          </a:p>
          <a:p>
            <a:pPr lvl="1">
              <a:defRPr/>
            </a:pPr>
            <a:r>
              <a:rPr lang="en-US" dirty="0"/>
              <a:t>Obtain a memorandum rating of  20% or more from the VA </a:t>
            </a:r>
          </a:p>
          <a:p>
            <a:pPr lvl="1">
              <a:defRPr/>
            </a:pPr>
            <a:r>
              <a:rPr lang="en-US" dirty="0"/>
              <a:t>Apply for Vocational Rehabilitation and Employment (VR&amp;E) </a:t>
            </a:r>
            <a:r>
              <a:rPr lang="en-US" dirty="0" err="1"/>
              <a:t>VetSuccess</a:t>
            </a:r>
            <a:r>
              <a:rPr lang="en-US" dirty="0"/>
              <a:t> services ; or</a:t>
            </a:r>
          </a:p>
          <a:p>
            <a:endParaRPr lang="en-US" dirty="0"/>
          </a:p>
        </p:txBody>
      </p:sp>
    </p:spTree>
    <p:extLst>
      <p:ext uri="{BB962C8B-B14F-4D97-AF65-F5344CB8AC3E}">
        <p14:creationId xmlns:p14="http://schemas.microsoft.com/office/powerpoint/2010/main" val="1277532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Who is eligible for VR&amp;E </a:t>
            </a:r>
            <a:r>
              <a:rPr lang="en-US" dirty="0" err="1"/>
              <a:t>VetSuccess</a:t>
            </a:r>
            <a:r>
              <a:rPr lang="en-US" dirty="0"/>
              <a:t> Services? (cont.)</a:t>
            </a:r>
          </a:p>
        </p:txBody>
      </p:sp>
      <p:sp>
        <p:nvSpPr>
          <p:cNvPr id="3" name="Content Placeholder 2"/>
          <p:cNvSpPr>
            <a:spLocks noGrp="1"/>
          </p:cNvSpPr>
          <p:nvPr>
            <p:ph idx="1"/>
          </p:nvPr>
        </p:nvSpPr>
        <p:spPr/>
        <p:txBody>
          <a:bodyPr/>
          <a:lstStyle/>
          <a:p>
            <a:pPr>
              <a:defRPr/>
            </a:pPr>
            <a:r>
              <a:rPr lang="en-US" dirty="0"/>
              <a:t>Veterans are eligible if they:</a:t>
            </a:r>
          </a:p>
          <a:p>
            <a:pPr lvl="1">
              <a:defRPr/>
            </a:pPr>
            <a:r>
              <a:rPr lang="en-US" dirty="0"/>
              <a:t>Have received, or will receive, a discharge that is other than dishonorable </a:t>
            </a:r>
          </a:p>
          <a:p>
            <a:pPr lvl="1">
              <a:defRPr/>
            </a:pPr>
            <a:r>
              <a:rPr lang="en-US" dirty="0"/>
              <a:t>Have a service-connected disability rating of at least  10%, or a memorandum rating of  20% or more from the Department of Veteran Affairs (VA) </a:t>
            </a:r>
          </a:p>
          <a:p>
            <a:pPr lvl="1">
              <a:defRPr/>
            </a:pPr>
            <a:r>
              <a:rPr lang="en-US" dirty="0"/>
              <a:t>Apply for Vocational Rehabilitation and Employment (VR&amp;E) </a:t>
            </a:r>
            <a:r>
              <a:rPr lang="en-US" dirty="0" err="1"/>
              <a:t>VetSuccess</a:t>
            </a:r>
            <a:r>
              <a:rPr lang="en-US" dirty="0"/>
              <a:t> services</a:t>
            </a:r>
          </a:p>
          <a:p>
            <a:endParaRPr lang="en-US" dirty="0"/>
          </a:p>
        </p:txBody>
      </p:sp>
    </p:spTree>
    <p:extLst>
      <p:ext uri="{BB962C8B-B14F-4D97-AF65-F5344CB8AC3E}">
        <p14:creationId xmlns:p14="http://schemas.microsoft.com/office/powerpoint/2010/main" val="3764166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Basic period of Eligibility</a:t>
            </a:r>
          </a:p>
        </p:txBody>
      </p:sp>
      <p:sp>
        <p:nvSpPr>
          <p:cNvPr id="3" name="Content Placeholder 2"/>
          <p:cNvSpPr>
            <a:spLocks noGrp="1"/>
          </p:cNvSpPr>
          <p:nvPr>
            <p:ph idx="1"/>
          </p:nvPr>
        </p:nvSpPr>
        <p:spPr/>
        <p:txBody>
          <a:bodyPr/>
          <a:lstStyle/>
          <a:p>
            <a:pPr>
              <a:defRPr/>
            </a:pPr>
            <a:r>
              <a:rPr lang="en-US" dirty="0"/>
              <a:t>The basic period of eligibility in which VR&amp;E </a:t>
            </a:r>
            <a:r>
              <a:rPr lang="en-US" dirty="0" err="1"/>
              <a:t>VetSuccess</a:t>
            </a:r>
            <a:r>
              <a:rPr lang="en-US" dirty="0"/>
              <a:t> services may be used is 12 years from the latter of the following:</a:t>
            </a:r>
          </a:p>
          <a:p>
            <a:pPr lvl="1">
              <a:defRPr/>
            </a:pPr>
            <a:r>
              <a:rPr lang="en-US" dirty="0"/>
              <a:t>Date of separation from active military service, or </a:t>
            </a:r>
          </a:p>
          <a:p>
            <a:pPr lvl="1">
              <a:defRPr/>
            </a:pPr>
            <a:r>
              <a:rPr lang="en-US" dirty="0"/>
              <a:t>Date the veteran was first notified by VA of a service-connected disability rating.</a:t>
            </a:r>
          </a:p>
          <a:p>
            <a:pPr>
              <a:defRPr/>
            </a:pPr>
            <a:r>
              <a:rPr lang="en-US" dirty="0"/>
              <a:t>The basic period of eligibility may be extended if a </a:t>
            </a:r>
            <a:r>
              <a:rPr lang="en-US" dirty="0">
                <a:hlinkClick r:id="rId2" action="ppaction://hlinkfile"/>
              </a:rPr>
              <a:t>Vocational Rehabilitation Counselor (VRC) </a:t>
            </a:r>
            <a:r>
              <a:rPr lang="en-US" dirty="0"/>
              <a:t>determines that a Veteran has a </a:t>
            </a:r>
            <a:r>
              <a:rPr lang="en-US" dirty="0">
                <a:hlinkClick r:id="rId3" action="ppaction://hlinkfile"/>
              </a:rPr>
              <a:t>Serious Employment Handicap</a:t>
            </a:r>
            <a:endParaRPr lang="en-US" dirty="0"/>
          </a:p>
          <a:p>
            <a:endParaRPr lang="en-US" dirty="0"/>
          </a:p>
        </p:txBody>
      </p:sp>
    </p:spTree>
    <p:extLst>
      <p:ext uri="{BB962C8B-B14F-4D97-AF65-F5344CB8AC3E}">
        <p14:creationId xmlns:p14="http://schemas.microsoft.com/office/powerpoint/2010/main" val="19258346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Happens after Eligibility is Established?</a:t>
            </a:r>
          </a:p>
        </p:txBody>
      </p:sp>
      <p:sp>
        <p:nvSpPr>
          <p:cNvPr id="3" name="Content Placeholder 2"/>
          <p:cNvSpPr>
            <a:spLocks noGrp="1"/>
          </p:cNvSpPr>
          <p:nvPr>
            <p:ph idx="1"/>
          </p:nvPr>
        </p:nvSpPr>
        <p:spPr/>
        <p:txBody>
          <a:bodyPr/>
          <a:lstStyle/>
          <a:p>
            <a:pPr>
              <a:defRPr/>
            </a:pPr>
            <a:r>
              <a:rPr lang="en-US" sz="2000" dirty="0"/>
              <a:t>The Veteran is scheduled to meet with a Vocational Rehabilitation Counselor (VRC) for a comprehensive evaluation to determine if  he / she  is </a:t>
            </a:r>
            <a:r>
              <a:rPr lang="en-US" sz="2000" dirty="0">
                <a:hlinkClick r:id="rId2" action="ppaction://hlinkfile"/>
              </a:rPr>
              <a:t>entitled</a:t>
            </a:r>
            <a:r>
              <a:rPr lang="en-US" sz="2000" dirty="0"/>
              <a:t> for services. A comprehensive evaluation includes:</a:t>
            </a:r>
          </a:p>
          <a:p>
            <a:pPr>
              <a:defRPr/>
            </a:pPr>
            <a:r>
              <a:rPr lang="en-US" sz="2000" dirty="0"/>
              <a:t>An assessment of the Veteran's interests, aptitudes, and abilities </a:t>
            </a:r>
          </a:p>
          <a:p>
            <a:pPr>
              <a:defRPr/>
            </a:pPr>
            <a:r>
              <a:rPr lang="en-US" sz="2000" dirty="0"/>
              <a:t>An assessment of whether service connected disabilities impair the Veteran's ability to find and / or hold a job using the occupational skills he or she has already developed </a:t>
            </a:r>
          </a:p>
          <a:p>
            <a:pPr>
              <a:defRPr/>
            </a:pPr>
            <a:r>
              <a:rPr lang="en-US" sz="2000" dirty="0"/>
              <a:t>Vocational exploration and goal development leading to employment and / or maximum independence at home and in the Veteran's community</a:t>
            </a:r>
          </a:p>
          <a:p>
            <a:endParaRPr lang="en-US" dirty="0"/>
          </a:p>
        </p:txBody>
      </p:sp>
    </p:spTree>
    <p:extLst>
      <p:ext uri="{BB962C8B-B14F-4D97-AF65-F5344CB8AC3E}">
        <p14:creationId xmlns:p14="http://schemas.microsoft.com/office/powerpoint/2010/main" val="1216109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457200" y="277813"/>
            <a:ext cx="82296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endParaRPr lang="en-US" sz="3200" b="1" i="1" dirty="0" smtClean="0">
              <a:latin typeface="Tahoma" pitchFamily="34" charset="0"/>
            </a:endParaRPr>
          </a:p>
          <a:p>
            <a:pPr algn="ctr"/>
            <a:endParaRPr lang="en-US" sz="3200" b="1" i="1" dirty="0">
              <a:latin typeface="Tahoma" pitchFamily="34" charset="0"/>
            </a:endParaRPr>
          </a:p>
          <a:p>
            <a:pPr algn="ctr"/>
            <a:r>
              <a:rPr lang="en-US" sz="3200" b="1" i="1" dirty="0" smtClean="0">
                <a:latin typeface="Tahoma" pitchFamily="34" charset="0"/>
              </a:rPr>
              <a:t>“</a:t>
            </a:r>
            <a:r>
              <a:rPr lang="en-US" sz="3200" b="1" i="1" dirty="0">
                <a:latin typeface="Tahoma" pitchFamily="34" charset="0"/>
              </a:rPr>
              <a:t>To care for him who shall have borne the battle and for his widow</a:t>
            </a:r>
          </a:p>
          <a:p>
            <a:pPr algn="ctr"/>
            <a:r>
              <a:rPr lang="en-US" sz="3200" b="1" i="1" dirty="0">
                <a:latin typeface="Tahoma" pitchFamily="34" charset="0"/>
              </a:rPr>
              <a:t>and his orphan…”</a:t>
            </a:r>
          </a:p>
          <a:p>
            <a:pPr algn="ctr"/>
            <a:endParaRPr lang="en-US" sz="1400" b="1" i="1" dirty="0">
              <a:latin typeface="Tahoma" pitchFamily="34" charset="0"/>
            </a:endParaRPr>
          </a:p>
          <a:p>
            <a:pPr algn="ctr">
              <a:spcBef>
                <a:spcPct val="50000"/>
              </a:spcBef>
            </a:pPr>
            <a:r>
              <a:rPr lang="en-US" sz="3200" b="1" dirty="0"/>
              <a:t> - Abraham Lincoln -</a:t>
            </a:r>
            <a:endParaRPr lang="en-US" sz="3200" i="1" dirty="0"/>
          </a:p>
        </p:txBody>
      </p:sp>
      <p:sp>
        <p:nvSpPr>
          <p:cNvPr id="5" name="Title 1"/>
          <p:cNvSpPr txBox="1">
            <a:spLocks/>
          </p:cNvSpPr>
          <p:nvPr/>
        </p:nvSpPr>
        <p:spPr bwMode="auto">
          <a:xfrm>
            <a:off x="1447800" y="0"/>
            <a:ext cx="7391400" cy="914400"/>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a:solidFill>
                  <a:schemeClr val="bg1"/>
                </a:solidFill>
                <a:latin typeface="+mj-lt"/>
                <a:ea typeface="+mj-ea"/>
                <a:cs typeface="+mj-cs"/>
              </a:defRPr>
            </a:lvl1pPr>
            <a:lvl2pPr algn="l" rtl="0" eaLnBrk="0" fontAlgn="base" hangingPunct="0">
              <a:spcBef>
                <a:spcPct val="0"/>
              </a:spcBef>
              <a:spcAft>
                <a:spcPct val="0"/>
              </a:spcAft>
              <a:defRPr sz="3600" b="1">
                <a:solidFill>
                  <a:schemeClr val="bg1"/>
                </a:solidFill>
                <a:latin typeface="Arial" charset="0"/>
                <a:ea typeface="ＭＳ Ｐゴシック" charset="-128"/>
              </a:defRPr>
            </a:lvl2pPr>
            <a:lvl3pPr algn="l" rtl="0" eaLnBrk="0" fontAlgn="base" hangingPunct="0">
              <a:spcBef>
                <a:spcPct val="0"/>
              </a:spcBef>
              <a:spcAft>
                <a:spcPct val="0"/>
              </a:spcAft>
              <a:defRPr sz="3600" b="1">
                <a:solidFill>
                  <a:schemeClr val="bg1"/>
                </a:solidFill>
                <a:latin typeface="Arial" charset="0"/>
                <a:ea typeface="ＭＳ Ｐゴシック" charset="-128"/>
              </a:defRPr>
            </a:lvl3pPr>
            <a:lvl4pPr algn="l" rtl="0" eaLnBrk="0" fontAlgn="base" hangingPunct="0">
              <a:spcBef>
                <a:spcPct val="0"/>
              </a:spcBef>
              <a:spcAft>
                <a:spcPct val="0"/>
              </a:spcAft>
              <a:defRPr sz="3600" b="1">
                <a:solidFill>
                  <a:schemeClr val="bg1"/>
                </a:solidFill>
                <a:latin typeface="Arial" charset="0"/>
                <a:ea typeface="ＭＳ Ｐゴシック" charset="-128"/>
              </a:defRPr>
            </a:lvl4pPr>
            <a:lvl5pPr algn="l" rtl="0" eaLnBrk="0" fontAlgn="base" hangingPunct="0">
              <a:spcBef>
                <a:spcPct val="0"/>
              </a:spcBef>
              <a:spcAft>
                <a:spcPct val="0"/>
              </a:spcAft>
              <a:defRPr sz="3600" b="1">
                <a:solidFill>
                  <a:schemeClr val="bg1"/>
                </a:solidFill>
                <a:latin typeface="Arial" charset="0"/>
                <a:ea typeface="ＭＳ Ｐゴシック" charset="-128"/>
              </a:defRPr>
            </a:lvl5pPr>
            <a:lvl6pPr marL="457200" algn="l" rtl="0" eaLnBrk="0" fontAlgn="base" hangingPunct="0">
              <a:spcBef>
                <a:spcPct val="0"/>
              </a:spcBef>
              <a:spcAft>
                <a:spcPct val="0"/>
              </a:spcAft>
              <a:defRPr sz="3600" b="1">
                <a:solidFill>
                  <a:schemeClr val="bg1"/>
                </a:solidFill>
                <a:latin typeface="Arial" charset="0"/>
                <a:ea typeface="ＭＳ Ｐゴシック" charset="-128"/>
              </a:defRPr>
            </a:lvl6pPr>
            <a:lvl7pPr marL="914400" algn="l" rtl="0" eaLnBrk="0" fontAlgn="base" hangingPunct="0">
              <a:spcBef>
                <a:spcPct val="0"/>
              </a:spcBef>
              <a:spcAft>
                <a:spcPct val="0"/>
              </a:spcAft>
              <a:defRPr sz="3600" b="1">
                <a:solidFill>
                  <a:schemeClr val="bg1"/>
                </a:solidFill>
                <a:latin typeface="Arial" charset="0"/>
                <a:ea typeface="ＭＳ Ｐゴシック" charset="-128"/>
              </a:defRPr>
            </a:lvl7pPr>
            <a:lvl8pPr marL="1371600" algn="l" rtl="0" eaLnBrk="0" fontAlgn="base" hangingPunct="0">
              <a:spcBef>
                <a:spcPct val="0"/>
              </a:spcBef>
              <a:spcAft>
                <a:spcPct val="0"/>
              </a:spcAft>
              <a:defRPr sz="3600" b="1">
                <a:solidFill>
                  <a:schemeClr val="bg1"/>
                </a:solidFill>
                <a:latin typeface="Arial" charset="0"/>
                <a:ea typeface="ＭＳ Ｐゴシック" charset="-128"/>
              </a:defRPr>
            </a:lvl8pPr>
            <a:lvl9pPr marL="1828800" algn="l" rtl="0" eaLnBrk="0" fontAlgn="base" hangingPunct="0">
              <a:spcBef>
                <a:spcPct val="0"/>
              </a:spcBef>
              <a:spcAft>
                <a:spcPct val="0"/>
              </a:spcAft>
              <a:defRPr sz="3600" b="1">
                <a:solidFill>
                  <a:schemeClr val="bg1"/>
                </a:solidFill>
                <a:latin typeface="Arial" charset="0"/>
                <a:ea typeface="ＭＳ Ｐゴシック" charset="-128"/>
              </a:defRPr>
            </a:lvl9pPr>
          </a:lstStyle>
          <a:p>
            <a:r>
              <a:rPr lang="en-US" dirty="0" smtClean="0"/>
              <a:t>VA Mission</a:t>
            </a:r>
            <a:endParaRPr lang="en-US" dirty="0"/>
          </a:p>
        </p:txBody>
      </p:sp>
    </p:spTree>
    <p:extLst>
      <p:ext uri="{BB962C8B-B14F-4D97-AF65-F5344CB8AC3E}">
        <p14:creationId xmlns:p14="http://schemas.microsoft.com/office/powerpoint/2010/main" val="2047923270"/>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is an Entitlement Determination?</a:t>
            </a:r>
          </a:p>
        </p:txBody>
      </p:sp>
      <p:sp>
        <p:nvSpPr>
          <p:cNvPr id="3" name="Content Placeholder 2"/>
          <p:cNvSpPr>
            <a:spLocks noGrp="1"/>
          </p:cNvSpPr>
          <p:nvPr>
            <p:ph idx="1"/>
          </p:nvPr>
        </p:nvSpPr>
        <p:spPr/>
        <p:txBody>
          <a:bodyPr/>
          <a:lstStyle/>
          <a:p>
            <a:r>
              <a:rPr lang="en-US" dirty="0"/>
              <a:t>A Vocational Rehabilitation Counselor (VRC) works with the Veteran to complete a determination if an </a:t>
            </a:r>
            <a:r>
              <a:rPr lang="en-US" dirty="0">
                <a:hlinkClick r:id="rId2" action="ppaction://hlinkfile"/>
              </a:rPr>
              <a:t>employment handicap</a:t>
            </a:r>
            <a:r>
              <a:rPr lang="en-US" dirty="0"/>
              <a:t> exists. An employment handicap exists if the Veteran's service connected disability impairs his / her ability to obtain and maintain a job. Entitlement to services is established if the veteran has an employment handicap and is within his or her 12-year basic period of eligibility and has a 20 % or greater service-connected disability rating.</a:t>
            </a:r>
          </a:p>
          <a:p>
            <a:endParaRPr lang="en-US" dirty="0"/>
          </a:p>
        </p:txBody>
      </p:sp>
    </p:spTree>
    <p:extLst>
      <p:ext uri="{BB962C8B-B14F-4D97-AF65-F5344CB8AC3E}">
        <p14:creationId xmlns:p14="http://schemas.microsoft.com/office/powerpoint/2010/main" val="40760999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is an Entitlement Determination? (cont.)</a:t>
            </a:r>
          </a:p>
        </p:txBody>
      </p:sp>
      <p:sp>
        <p:nvSpPr>
          <p:cNvPr id="3" name="Content Placeholder 2"/>
          <p:cNvSpPr>
            <a:spLocks noGrp="1"/>
          </p:cNvSpPr>
          <p:nvPr>
            <p:ph idx="1"/>
          </p:nvPr>
        </p:nvSpPr>
        <p:spPr/>
        <p:txBody>
          <a:bodyPr/>
          <a:lstStyle/>
          <a:p>
            <a:r>
              <a:rPr lang="en-US" dirty="0"/>
              <a:t>If the service connected disability rating is less than 20%, or if the Veteran is beyond the 12-year basic period of eligibility, then a serious employment handicap must be found to establish entitlement to VR&amp;E </a:t>
            </a:r>
            <a:r>
              <a:rPr lang="en-US" dirty="0" err="1"/>
              <a:t>VetSuccess</a:t>
            </a:r>
            <a:r>
              <a:rPr lang="en-US" dirty="0"/>
              <a:t> services. A serious employment handicap is based on the extent of services required to help a Veteran to overcome his or her service and non-service connected disabilities permitting the return to suitable employment.</a:t>
            </a:r>
          </a:p>
          <a:p>
            <a:endParaRPr lang="en-US" dirty="0"/>
          </a:p>
        </p:txBody>
      </p:sp>
    </p:spTree>
    <p:extLst>
      <p:ext uri="{BB962C8B-B14F-4D97-AF65-F5344CB8AC3E}">
        <p14:creationId xmlns:p14="http://schemas.microsoft.com/office/powerpoint/2010/main" val="28519519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After </a:t>
            </a:r>
            <a:r>
              <a:rPr lang="en-US" dirty="0"/>
              <a:t>the Entitlement Determination is </a:t>
            </a:r>
            <a:r>
              <a:rPr lang="en-US" dirty="0" smtClean="0"/>
              <a:t>Made…</a:t>
            </a:r>
            <a:endParaRPr lang="en-US" dirty="0"/>
          </a:p>
        </p:txBody>
      </p:sp>
      <p:sp>
        <p:nvSpPr>
          <p:cNvPr id="3" name="Content Placeholder 2"/>
          <p:cNvSpPr>
            <a:spLocks noGrp="1"/>
          </p:cNvSpPr>
          <p:nvPr>
            <p:ph idx="1"/>
          </p:nvPr>
        </p:nvSpPr>
        <p:spPr/>
        <p:txBody>
          <a:bodyPr/>
          <a:lstStyle/>
          <a:p>
            <a:pPr>
              <a:defRPr/>
            </a:pPr>
            <a:r>
              <a:rPr lang="en-US" dirty="0"/>
              <a:t>The Veteran and Vocational Rehabilitation Counselor (VRC) work together to:</a:t>
            </a:r>
          </a:p>
          <a:p>
            <a:pPr>
              <a:defRPr/>
            </a:pPr>
            <a:r>
              <a:rPr lang="en-US" dirty="0"/>
              <a:t>Determine </a:t>
            </a:r>
            <a:r>
              <a:rPr lang="en-US" dirty="0">
                <a:hlinkClick r:id="rId2" action="ppaction://hlinkfile"/>
              </a:rPr>
              <a:t>transferable skills, aptitudes, and interests</a:t>
            </a:r>
            <a:r>
              <a:rPr lang="en-US" dirty="0"/>
              <a:t> </a:t>
            </a:r>
          </a:p>
          <a:p>
            <a:pPr>
              <a:defRPr/>
            </a:pPr>
            <a:r>
              <a:rPr lang="en-US" dirty="0"/>
              <a:t>Identify viable employment and / or independent living services options </a:t>
            </a:r>
          </a:p>
          <a:p>
            <a:pPr>
              <a:defRPr/>
            </a:pPr>
            <a:r>
              <a:rPr lang="en-US" dirty="0"/>
              <a:t>Explore labor market and wage information </a:t>
            </a:r>
          </a:p>
          <a:p>
            <a:pPr>
              <a:defRPr/>
            </a:pPr>
            <a:r>
              <a:rPr lang="en-US" dirty="0"/>
              <a:t>Identify physical demands and other job characteristics </a:t>
            </a:r>
          </a:p>
          <a:p>
            <a:endParaRPr lang="en-US" dirty="0"/>
          </a:p>
        </p:txBody>
      </p:sp>
    </p:spTree>
    <p:extLst>
      <p:ext uri="{BB962C8B-B14F-4D97-AF65-F5344CB8AC3E}">
        <p14:creationId xmlns:p14="http://schemas.microsoft.com/office/powerpoint/2010/main" val="27336594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After the Entitlement Determination is Made…</a:t>
            </a:r>
          </a:p>
        </p:txBody>
      </p:sp>
      <p:sp>
        <p:nvSpPr>
          <p:cNvPr id="3" name="Content Placeholder 2"/>
          <p:cNvSpPr>
            <a:spLocks noGrp="1"/>
          </p:cNvSpPr>
          <p:nvPr>
            <p:ph idx="1"/>
          </p:nvPr>
        </p:nvSpPr>
        <p:spPr/>
        <p:txBody>
          <a:bodyPr/>
          <a:lstStyle/>
          <a:p>
            <a:pPr>
              <a:defRPr/>
            </a:pPr>
            <a:r>
              <a:rPr lang="en-US" dirty="0"/>
              <a:t>Narrow vocational options to identify a </a:t>
            </a:r>
            <a:r>
              <a:rPr lang="en-US" dirty="0">
                <a:hlinkClick r:id="rId2" action="ppaction://hlinkfile"/>
              </a:rPr>
              <a:t>suitable employment</a:t>
            </a:r>
            <a:r>
              <a:rPr lang="en-US" dirty="0"/>
              <a:t> goal </a:t>
            </a:r>
          </a:p>
          <a:p>
            <a:pPr>
              <a:defRPr/>
            </a:pPr>
            <a:r>
              <a:rPr lang="en-US" dirty="0"/>
              <a:t>Select a VR&amp;E </a:t>
            </a:r>
            <a:r>
              <a:rPr lang="en-US" dirty="0" err="1"/>
              <a:t>VetSuccess</a:t>
            </a:r>
            <a:r>
              <a:rPr lang="en-US" dirty="0"/>
              <a:t> program track leading to an employment or independent living goal </a:t>
            </a:r>
          </a:p>
          <a:p>
            <a:pPr>
              <a:defRPr/>
            </a:pPr>
            <a:r>
              <a:rPr lang="en-US" dirty="0"/>
              <a:t>Investigate training requirements </a:t>
            </a:r>
          </a:p>
          <a:p>
            <a:pPr>
              <a:defRPr/>
            </a:pPr>
            <a:r>
              <a:rPr lang="en-US" dirty="0"/>
              <a:t>Identify resources needed to achieve rehabilitation </a:t>
            </a:r>
          </a:p>
          <a:p>
            <a:pPr>
              <a:defRPr/>
            </a:pPr>
            <a:r>
              <a:rPr lang="en-US" dirty="0"/>
              <a:t>Develop an individualized rehabilitation plan to achieve the identified employment and / or independent living goals</a:t>
            </a:r>
          </a:p>
          <a:p>
            <a:endParaRPr lang="en-US" dirty="0"/>
          </a:p>
        </p:txBody>
      </p:sp>
    </p:spTree>
    <p:extLst>
      <p:ext uri="{BB962C8B-B14F-4D97-AF65-F5344CB8AC3E}">
        <p14:creationId xmlns:p14="http://schemas.microsoft.com/office/powerpoint/2010/main" val="7738363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Rehabilitation Plan?</a:t>
            </a:r>
          </a:p>
        </p:txBody>
      </p:sp>
      <p:sp>
        <p:nvSpPr>
          <p:cNvPr id="3" name="Content Placeholder 2"/>
          <p:cNvSpPr>
            <a:spLocks noGrp="1"/>
          </p:cNvSpPr>
          <p:nvPr>
            <p:ph idx="1"/>
          </p:nvPr>
        </p:nvSpPr>
        <p:spPr/>
        <p:txBody>
          <a:bodyPr/>
          <a:lstStyle/>
          <a:p>
            <a:pPr>
              <a:defRPr/>
            </a:pPr>
            <a:r>
              <a:rPr lang="en-US" sz="2000" dirty="0"/>
              <a:t>A rehabilitation plan is an individualized, written outline of the services, resources and criteria that will be used to achieve employment and / or independent living goals. The plan is an agreement that is signed by the Veteran and the Vocational Rehabilitation Counselor (VRC) and is updated as needed to assist the Veteran to achieve his / her goals.</a:t>
            </a:r>
          </a:p>
          <a:p>
            <a:pPr>
              <a:defRPr/>
            </a:pPr>
            <a:r>
              <a:rPr lang="en-US" sz="2000" dirty="0"/>
              <a:t>Depending on their circumstances, veterans will work with their VRC to select one of the following five tracks of services:</a:t>
            </a:r>
          </a:p>
          <a:p>
            <a:pPr>
              <a:defRPr/>
            </a:pPr>
            <a:r>
              <a:rPr lang="en-US" sz="2000" dirty="0"/>
              <a:t>Reemployment (with a former employer) </a:t>
            </a:r>
          </a:p>
          <a:p>
            <a:pPr>
              <a:defRPr/>
            </a:pPr>
            <a:r>
              <a:rPr lang="en-US" sz="2000" dirty="0"/>
              <a:t>Direct job placement services for new employment </a:t>
            </a:r>
          </a:p>
          <a:p>
            <a:pPr>
              <a:defRPr/>
            </a:pPr>
            <a:r>
              <a:rPr lang="en-US" sz="2000" dirty="0"/>
              <a:t>Self-employment </a:t>
            </a:r>
          </a:p>
          <a:p>
            <a:pPr>
              <a:defRPr/>
            </a:pPr>
            <a:r>
              <a:rPr lang="en-US" sz="2000" dirty="0"/>
              <a:t>Employment through long term services including OJT, college, and other training </a:t>
            </a:r>
          </a:p>
          <a:p>
            <a:pPr>
              <a:defRPr/>
            </a:pPr>
            <a:r>
              <a:rPr lang="en-US" sz="2000" dirty="0"/>
              <a:t>Independent living services </a:t>
            </a:r>
          </a:p>
          <a:p>
            <a:endParaRPr lang="en-US" dirty="0"/>
          </a:p>
        </p:txBody>
      </p:sp>
    </p:spTree>
    <p:extLst>
      <p:ext uri="{BB962C8B-B14F-4D97-AF65-F5344CB8AC3E}">
        <p14:creationId xmlns:p14="http://schemas.microsoft.com/office/powerpoint/2010/main" val="964292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After </a:t>
            </a:r>
            <a:r>
              <a:rPr lang="en-US" dirty="0"/>
              <a:t>the Rehabilitation Plan is </a:t>
            </a:r>
            <a:r>
              <a:rPr lang="en-US" dirty="0" smtClean="0"/>
              <a:t>Developed...</a:t>
            </a:r>
            <a:endParaRPr lang="en-US" dirty="0"/>
          </a:p>
        </p:txBody>
      </p:sp>
      <p:sp>
        <p:nvSpPr>
          <p:cNvPr id="3" name="Content Placeholder 2"/>
          <p:cNvSpPr>
            <a:spLocks noGrp="1"/>
          </p:cNvSpPr>
          <p:nvPr>
            <p:ph idx="1"/>
          </p:nvPr>
        </p:nvSpPr>
        <p:spPr/>
        <p:txBody>
          <a:bodyPr/>
          <a:lstStyle/>
          <a:p>
            <a:r>
              <a:rPr lang="en-US" sz="2400" dirty="0"/>
              <a:t>After a plan is developed and signed, a Vocational Rehabilitation Counselor (VRC) or </a:t>
            </a:r>
            <a:r>
              <a:rPr lang="en-US" sz="2400" dirty="0">
                <a:hlinkClick r:id="rId2" action="ppaction://hlinkfile"/>
              </a:rPr>
              <a:t>case manager</a:t>
            </a:r>
            <a:r>
              <a:rPr lang="en-US" sz="2400" dirty="0"/>
              <a:t> will continue to work with the Veteran to implement the plan to achieve suitable employment and / or independent living. The VRC or case manager will provide ongoing counseling, assistance, and coordinate of services such as tutorial assistance, training in job-seeking skills, medical and dental referrals, adjustment counseling, payment of training allowance, if applicable, and other services as required to help the Veteran achieve rehabilitation.</a:t>
            </a:r>
          </a:p>
          <a:p>
            <a:endParaRPr lang="en-US" dirty="0"/>
          </a:p>
        </p:txBody>
      </p:sp>
    </p:spTree>
    <p:extLst>
      <p:ext uri="{BB962C8B-B14F-4D97-AF65-F5344CB8AC3E}">
        <p14:creationId xmlns:p14="http://schemas.microsoft.com/office/powerpoint/2010/main" val="41032867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idx="4294967295"/>
          </p:nvPr>
        </p:nvSpPr>
        <p:spPr>
          <a:noFill/>
          <a:ln/>
        </p:spPr>
        <p:txBody>
          <a:bodyPr anchor="t"/>
          <a:lstStyle/>
          <a:p>
            <a:pPr algn="ctr" eaLnBrk="1" hangingPunct="1"/>
            <a:r>
              <a:rPr lang="en-US" dirty="0" smtClean="0"/>
              <a:t>Vocational Rehab</a:t>
            </a:r>
            <a:endParaRPr lang="en-US" dirty="0"/>
          </a:p>
        </p:txBody>
      </p:sp>
      <p:sp>
        <p:nvSpPr>
          <p:cNvPr id="136195" name="Rectangle 3"/>
          <p:cNvSpPr>
            <a:spLocks noGrp="1" noChangeArrowheads="1"/>
          </p:cNvSpPr>
          <p:nvPr>
            <p:ph type="body" idx="4294967295"/>
          </p:nvPr>
        </p:nvSpPr>
        <p:spPr/>
        <p:txBody>
          <a:bodyPr/>
          <a:lstStyle/>
          <a:p>
            <a:pPr algn="ctr" eaLnBrk="1" hangingPunct="1">
              <a:lnSpc>
                <a:spcPct val="80000"/>
              </a:lnSpc>
              <a:buFontTx/>
              <a:buNone/>
            </a:pPr>
            <a:endParaRPr lang="en-US" b="1" dirty="0"/>
          </a:p>
          <a:p>
            <a:pPr algn="ctr" eaLnBrk="1" hangingPunct="1">
              <a:lnSpc>
                <a:spcPct val="80000"/>
              </a:lnSpc>
              <a:buFontTx/>
              <a:buNone/>
            </a:pPr>
            <a:r>
              <a:rPr lang="en-US" sz="6000" dirty="0" smtClean="0"/>
              <a:t>Questions</a:t>
            </a:r>
          </a:p>
          <a:p>
            <a:pPr algn="ctr" eaLnBrk="1" hangingPunct="1">
              <a:lnSpc>
                <a:spcPct val="80000"/>
              </a:lnSpc>
              <a:buFontTx/>
              <a:buNone/>
            </a:pPr>
            <a:endParaRPr lang="en-US" sz="6000" dirty="0"/>
          </a:p>
        </p:txBody>
      </p:sp>
      <p:pic>
        <p:nvPicPr>
          <p:cNvPr id="1026" name="Picture 2" descr="C:\Documents and Settings\vhaindwallsd0\Local Settings\Temporary Internet Files\Content.IE5\10VJ602M\MC900431560[1].png"/>
          <p:cNvPicPr>
            <a:picLocks noChangeAspect="1" noChangeArrowheads="1"/>
          </p:cNvPicPr>
          <p:nvPr/>
        </p:nvPicPr>
        <p:blipFill>
          <a:blip r:embed="rId2" cstate="print"/>
          <a:srcRect/>
          <a:stretch>
            <a:fillRect/>
          </a:stretch>
        </p:blipFill>
        <p:spPr bwMode="auto">
          <a:xfrm>
            <a:off x="3352800" y="2971800"/>
            <a:ext cx="2285714" cy="228571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457200" y="277813"/>
            <a:ext cx="82296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25000"/>
              </a:lnSpc>
            </a:pPr>
            <a:r>
              <a:rPr lang="en-US" sz="2000" b="1" dirty="0" smtClean="0">
                <a:latin typeface="Tahoma" pitchFamily="34" charset="0"/>
              </a:rPr>
              <a:t>Veterans </a:t>
            </a:r>
            <a:r>
              <a:rPr lang="en-US" sz="2000" b="1" dirty="0">
                <a:latin typeface="Tahoma" pitchFamily="34" charset="0"/>
              </a:rPr>
              <a:t>Benefits Administration</a:t>
            </a:r>
          </a:p>
          <a:p>
            <a:pPr lvl="1" eaLnBrk="1" hangingPunct="1"/>
            <a:r>
              <a:rPr lang="en-US" sz="1800" dirty="0">
                <a:latin typeface="Tahoma" pitchFamily="34" charset="0"/>
              </a:rPr>
              <a:t>All VA benefits - Compensation, Education, Home Loan Guaranty, etc.</a:t>
            </a:r>
          </a:p>
          <a:p>
            <a:pPr lvl="1" eaLnBrk="1" hangingPunct="1"/>
            <a:r>
              <a:rPr lang="en-US" sz="1800" dirty="0">
                <a:latin typeface="Tahoma" pitchFamily="34" charset="0"/>
              </a:rPr>
              <a:t>Administered by VA Regional </a:t>
            </a:r>
            <a:r>
              <a:rPr lang="en-US" sz="1800" dirty="0" smtClean="0">
                <a:latin typeface="Tahoma" pitchFamily="34" charset="0"/>
              </a:rPr>
              <a:t>Offices</a:t>
            </a:r>
          </a:p>
          <a:p>
            <a:pPr lvl="1" eaLnBrk="1" hangingPunct="1"/>
            <a:endParaRPr lang="en-US" sz="1800" dirty="0">
              <a:latin typeface="Tahoma" pitchFamily="34" charset="0"/>
            </a:endParaRPr>
          </a:p>
          <a:p>
            <a:pPr lvl="1" eaLnBrk="1" hangingPunct="1"/>
            <a:endParaRPr lang="en-US" sz="600" dirty="0">
              <a:latin typeface="Tahoma" pitchFamily="34" charset="0"/>
            </a:endParaRPr>
          </a:p>
          <a:p>
            <a:pPr eaLnBrk="1" hangingPunct="1">
              <a:lnSpc>
                <a:spcPct val="125000"/>
              </a:lnSpc>
            </a:pPr>
            <a:r>
              <a:rPr lang="en-US" sz="2000" b="1" dirty="0">
                <a:latin typeface="Tahoma" pitchFamily="34" charset="0"/>
              </a:rPr>
              <a:t>Veterans Health Administration</a:t>
            </a:r>
          </a:p>
          <a:p>
            <a:pPr lvl="1" eaLnBrk="1" hangingPunct="1"/>
            <a:r>
              <a:rPr lang="en-US" sz="1800" dirty="0">
                <a:latin typeface="Tahoma" pitchFamily="34" charset="0"/>
              </a:rPr>
              <a:t>All VA health care services</a:t>
            </a:r>
          </a:p>
          <a:p>
            <a:pPr lvl="1" eaLnBrk="1" hangingPunct="1"/>
            <a:r>
              <a:rPr lang="en-US" sz="1800" dirty="0">
                <a:latin typeface="Tahoma" pitchFamily="34" charset="0"/>
              </a:rPr>
              <a:t>Administered by VA Medical Centers, Ambulatory Care &amp; Community Based Outpatient Clinics, etc</a:t>
            </a:r>
            <a:r>
              <a:rPr lang="en-US" sz="1800" dirty="0" smtClean="0">
                <a:latin typeface="Tahoma" pitchFamily="34" charset="0"/>
              </a:rPr>
              <a:t>.</a:t>
            </a:r>
          </a:p>
          <a:p>
            <a:pPr lvl="1" eaLnBrk="1" hangingPunct="1"/>
            <a:endParaRPr lang="en-US" sz="1800" dirty="0">
              <a:latin typeface="Tahoma" pitchFamily="34" charset="0"/>
            </a:endParaRPr>
          </a:p>
          <a:p>
            <a:pPr lvl="1" eaLnBrk="1" hangingPunct="1"/>
            <a:r>
              <a:rPr lang="en-US" sz="600" dirty="0">
                <a:latin typeface="Tahoma" pitchFamily="34" charset="0"/>
              </a:rPr>
              <a:t> </a:t>
            </a:r>
          </a:p>
          <a:p>
            <a:pPr eaLnBrk="1" hangingPunct="1">
              <a:lnSpc>
                <a:spcPct val="125000"/>
              </a:lnSpc>
            </a:pPr>
            <a:r>
              <a:rPr lang="en-US" sz="2000" b="1" dirty="0">
                <a:latin typeface="Tahoma" pitchFamily="34" charset="0"/>
              </a:rPr>
              <a:t>National Cemetery Administration</a:t>
            </a:r>
          </a:p>
          <a:p>
            <a:pPr lvl="1" eaLnBrk="1" hangingPunct="1"/>
            <a:r>
              <a:rPr lang="en-US" sz="1800" dirty="0">
                <a:latin typeface="Tahoma" pitchFamily="34" charset="0"/>
              </a:rPr>
              <a:t>National and State Veterans Cemeteries</a:t>
            </a:r>
          </a:p>
          <a:p>
            <a:pPr lvl="1" eaLnBrk="1" hangingPunct="1"/>
            <a:r>
              <a:rPr lang="en-US" sz="1800" dirty="0">
                <a:latin typeface="Tahoma" pitchFamily="34" charset="0"/>
              </a:rPr>
              <a:t>Headstones &amp; Markers</a:t>
            </a:r>
          </a:p>
          <a:p>
            <a:pPr lvl="1" eaLnBrk="1" hangingPunct="1"/>
            <a:r>
              <a:rPr lang="en-US" sz="1800" dirty="0">
                <a:latin typeface="Tahoma" pitchFamily="34" charset="0"/>
              </a:rPr>
              <a:t>Presidential Memorial Certificates</a:t>
            </a:r>
            <a:endParaRPr lang="en-US" sz="1800" b="1" dirty="0">
              <a:latin typeface="Tahoma" pitchFamily="34" charset="0"/>
            </a:endParaRPr>
          </a:p>
        </p:txBody>
      </p:sp>
      <p:sp>
        <p:nvSpPr>
          <p:cNvPr id="5" name="Rectangle 2"/>
          <p:cNvSpPr txBox="1">
            <a:spLocks noChangeArrowheads="1"/>
          </p:cNvSpPr>
          <p:nvPr/>
        </p:nvSpPr>
        <p:spPr bwMode="auto">
          <a:xfrm>
            <a:off x="1371600" y="0"/>
            <a:ext cx="76962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chemeClr val="bg1"/>
                </a:solidFill>
                <a:effectLst/>
                <a:uLnTx/>
                <a:uFillTx/>
                <a:latin typeface="+mj-lt"/>
                <a:ea typeface="+mj-ea"/>
                <a:cs typeface="+mj-cs"/>
              </a:rPr>
              <a:t>VA Organization</a:t>
            </a:r>
          </a:p>
        </p:txBody>
      </p:sp>
    </p:spTree>
    <p:extLst>
      <p:ext uri="{BB962C8B-B14F-4D97-AF65-F5344CB8AC3E}">
        <p14:creationId xmlns:p14="http://schemas.microsoft.com/office/powerpoint/2010/main" val="229214013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457200" y="277813"/>
            <a:ext cx="82296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25000"/>
              </a:lnSpc>
            </a:pPr>
            <a:r>
              <a:rPr lang="en-US" dirty="0">
                <a:latin typeface="Tahoma" pitchFamily="34" charset="0"/>
              </a:rPr>
              <a:t>Health Care comprises the largest of all VA services</a:t>
            </a:r>
          </a:p>
          <a:p>
            <a:pPr eaLnBrk="1" hangingPunct="1">
              <a:lnSpc>
                <a:spcPct val="125000"/>
              </a:lnSpc>
            </a:pPr>
            <a:endParaRPr lang="en-US" dirty="0">
              <a:latin typeface="Tahoma" pitchFamily="34" charset="0"/>
            </a:endParaRPr>
          </a:p>
          <a:p>
            <a:pPr eaLnBrk="1" hangingPunct="1">
              <a:lnSpc>
                <a:spcPct val="125000"/>
              </a:lnSpc>
            </a:pPr>
            <a:r>
              <a:rPr lang="en-US" dirty="0">
                <a:latin typeface="Tahoma" pitchFamily="34" charset="0"/>
              </a:rPr>
              <a:t>VA medical system consists of 21 integrated networks of care that focus on pooling and aligning resources to better meet local health care needs and provide greater access to care</a:t>
            </a:r>
          </a:p>
          <a:p>
            <a:pPr eaLnBrk="1" hangingPunct="1">
              <a:lnSpc>
                <a:spcPct val="125000"/>
              </a:lnSpc>
            </a:pPr>
            <a:endParaRPr lang="en-US" dirty="0" smtClean="0">
              <a:latin typeface="Tahoma" pitchFamily="34" charset="0"/>
            </a:endParaRPr>
          </a:p>
          <a:p>
            <a:pPr eaLnBrk="1" hangingPunct="1">
              <a:lnSpc>
                <a:spcPct val="125000"/>
              </a:lnSpc>
            </a:pPr>
            <a:r>
              <a:rPr lang="en-US" dirty="0" smtClean="0">
                <a:latin typeface="Tahoma" pitchFamily="34" charset="0"/>
              </a:rPr>
              <a:t>Provides care at over 1300 facilities.</a:t>
            </a:r>
          </a:p>
          <a:p>
            <a:pPr eaLnBrk="1" hangingPunct="1">
              <a:lnSpc>
                <a:spcPct val="125000"/>
              </a:lnSpc>
            </a:pPr>
            <a:endParaRPr lang="en-US" dirty="0">
              <a:latin typeface="Tahoma" pitchFamily="34" charset="0"/>
            </a:endParaRPr>
          </a:p>
          <a:p>
            <a:pPr eaLnBrk="1" hangingPunct="1">
              <a:lnSpc>
                <a:spcPct val="125000"/>
              </a:lnSpc>
            </a:pPr>
            <a:r>
              <a:rPr lang="en-US" dirty="0" smtClean="0">
                <a:latin typeface="Tahoma" pitchFamily="34" charset="0"/>
              </a:rPr>
              <a:t>Treat service and non-service connected medical issues.</a:t>
            </a:r>
          </a:p>
          <a:p>
            <a:pPr eaLnBrk="1" hangingPunct="1">
              <a:lnSpc>
                <a:spcPct val="125000"/>
              </a:lnSpc>
            </a:pPr>
            <a:endParaRPr lang="en-US" sz="2000" dirty="0">
              <a:latin typeface="Tahoma" pitchFamily="34" charset="0"/>
            </a:endParaRPr>
          </a:p>
        </p:txBody>
      </p:sp>
      <p:sp>
        <p:nvSpPr>
          <p:cNvPr id="6" name="Rectangle 2"/>
          <p:cNvSpPr txBox="1">
            <a:spLocks noChangeArrowheads="1"/>
          </p:cNvSpPr>
          <p:nvPr/>
        </p:nvSpPr>
        <p:spPr bwMode="auto">
          <a:xfrm>
            <a:off x="1371600" y="0"/>
            <a:ext cx="76962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chemeClr val="bg1"/>
                </a:solidFill>
                <a:effectLst/>
                <a:uLnTx/>
                <a:uFillTx/>
                <a:latin typeface="+mj-lt"/>
                <a:ea typeface="+mj-ea"/>
                <a:cs typeface="+mj-cs"/>
              </a:rPr>
              <a:t>Healthcare</a:t>
            </a:r>
          </a:p>
        </p:txBody>
      </p:sp>
    </p:spTree>
    <p:extLst>
      <p:ext uri="{BB962C8B-B14F-4D97-AF65-F5344CB8AC3E}">
        <p14:creationId xmlns:p14="http://schemas.microsoft.com/office/powerpoint/2010/main" val="157681437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600200" y="2042"/>
            <a:ext cx="75438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US" sz="3600" b="1" kern="0" dirty="0" smtClean="0">
                <a:solidFill>
                  <a:schemeClr val="bg1"/>
                </a:solidFill>
                <a:latin typeface="+mj-lt"/>
                <a:ea typeface="+mj-ea"/>
                <a:cs typeface="+mj-cs"/>
              </a:rPr>
              <a:t>Healthcare Services</a:t>
            </a: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1963" indent="-461963" eaLnBrk="1" hangingPunct="1">
              <a:lnSpc>
                <a:spcPct val="90000"/>
              </a:lnSpc>
              <a:buClr>
                <a:srgbClr val="FF0000"/>
              </a:buClr>
              <a:buFontTx/>
              <a:buChar char="•"/>
            </a:pPr>
            <a:r>
              <a:rPr lang="en-US" dirty="0">
                <a:latin typeface="Tahoma" pitchFamily="34" charset="0"/>
              </a:rPr>
              <a:t>Primary Care</a:t>
            </a:r>
          </a:p>
          <a:p>
            <a:pPr marL="461963" indent="-461963" eaLnBrk="1" hangingPunct="1">
              <a:lnSpc>
                <a:spcPct val="90000"/>
              </a:lnSpc>
              <a:buClr>
                <a:srgbClr val="FF0000"/>
              </a:buClr>
              <a:buFontTx/>
              <a:buChar char="•"/>
            </a:pPr>
            <a:r>
              <a:rPr lang="en-US" dirty="0">
                <a:latin typeface="Tahoma" pitchFamily="34" charset="0"/>
              </a:rPr>
              <a:t>Specialty and Inpatient Care</a:t>
            </a:r>
          </a:p>
          <a:p>
            <a:pPr marL="461963" indent="-461963" eaLnBrk="1" hangingPunct="1">
              <a:lnSpc>
                <a:spcPct val="90000"/>
              </a:lnSpc>
              <a:buClr>
                <a:srgbClr val="FF0000"/>
              </a:buClr>
              <a:buFontTx/>
              <a:buChar char="•"/>
            </a:pPr>
            <a:r>
              <a:rPr lang="en-US" dirty="0">
                <a:latin typeface="Tahoma" pitchFamily="34" charset="0"/>
              </a:rPr>
              <a:t>Preventive Health Care</a:t>
            </a:r>
          </a:p>
          <a:p>
            <a:pPr marL="461963" indent="-461963" eaLnBrk="1" hangingPunct="1">
              <a:lnSpc>
                <a:spcPct val="90000"/>
              </a:lnSpc>
              <a:buClr>
                <a:srgbClr val="FF0000"/>
              </a:buClr>
              <a:buFontTx/>
              <a:buChar char="•"/>
            </a:pPr>
            <a:r>
              <a:rPr lang="en-US" dirty="0">
                <a:latin typeface="Tahoma" pitchFamily="34" charset="0"/>
              </a:rPr>
              <a:t>Pharmacy Benefits</a:t>
            </a:r>
          </a:p>
          <a:p>
            <a:pPr marL="461963" indent="-461963" eaLnBrk="1" hangingPunct="1">
              <a:lnSpc>
                <a:spcPct val="90000"/>
              </a:lnSpc>
              <a:buClr>
                <a:srgbClr val="FF0000"/>
              </a:buClr>
              <a:buFontTx/>
              <a:buChar char="•"/>
            </a:pPr>
            <a:r>
              <a:rPr lang="en-US" dirty="0">
                <a:latin typeface="Tahoma" pitchFamily="34" charset="0"/>
              </a:rPr>
              <a:t>Emergency Care</a:t>
            </a:r>
          </a:p>
          <a:p>
            <a:pPr marL="461963" indent="-461963" eaLnBrk="1" hangingPunct="1">
              <a:lnSpc>
                <a:spcPct val="90000"/>
              </a:lnSpc>
              <a:buClr>
                <a:srgbClr val="FF0000"/>
              </a:buClr>
              <a:buFontTx/>
              <a:buChar char="•"/>
            </a:pPr>
            <a:r>
              <a:rPr lang="en-US" dirty="0">
                <a:latin typeface="Tahoma" pitchFamily="34" charset="0"/>
              </a:rPr>
              <a:t>Diagnosis and Treatment for Mental Health and Substance </a:t>
            </a:r>
            <a:r>
              <a:rPr lang="en-US" dirty="0" smtClean="0">
                <a:latin typeface="Tahoma" pitchFamily="34" charset="0"/>
              </a:rPr>
              <a:t>Abuse</a:t>
            </a:r>
          </a:p>
          <a:p>
            <a:pPr marL="454025" indent="-454025" eaLnBrk="1" hangingPunct="1">
              <a:lnSpc>
                <a:spcPct val="90000"/>
              </a:lnSpc>
              <a:buClr>
                <a:srgbClr val="FF0000"/>
              </a:buClr>
              <a:buFont typeface="Arial" pitchFamily="34" charset="0"/>
              <a:buChar char="•"/>
            </a:pPr>
            <a:r>
              <a:rPr lang="en-US" dirty="0">
                <a:latin typeface="Tahoma" pitchFamily="34" charset="0"/>
              </a:rPr>
              <a:t>Surgical Care and Organ Transplantation</a:t>
            </a:r>
          </a:p>
          <a:p>
            <a:pPr marL="454025" indent="-454025" eaLnBrk="1" hangingPunct="1">
              <a:lnSpc>
                <a:spcPct val="90000"/>
              </a:lnSpc>
              <a:buClr>
                <a:srgbClr val="FF0000"/>
              </a:buClr>
              <a:buFont typeface="Arial" pitchFamily="34" charset="0"/>
              <a:buChar char="•"/>
            </a:pPr>
            <a:r>
              <a:rPr lang="en-US" dirty="0">
                <a:latin typeface="Tahoma" pitchFamily="34" charset="0"/>
              </a:rPr>
              <a:t>Rehabilitation </a:t>
            </a:r>
          </a:p>
          <a:p>
            <a:pPr marL="454025" indent="-454025" eaLnBrk="1" hangingPunct="1">
              <a:lnSpc>
                <a:spcPct val="90000"/>
              </a:lnSpc>
              <a:buClr>
                <a:srgbClr val="FF0000"/>
              </a:buClr>
              <a:buFont typeface="Arial" pitchFamily="34" charset="0"/>
              <a:buChar char="•"/>
            </a:pPr>
            <a:r>
              <a:rPr lang="en-US" dirty="0">
                <a:latin typeface="Tahoma" pitchFamily="34" charset="0"/>
              </a:rPr>
              <a:t>Nursing Home Care</a:t>
            </a:r>
          </a:p>
          <a:p>
            <a:pPr marL="454025" indent="-454025" eaLnBrk="1" hangingPunct="1">
              <a:lnSpc>
                <a:spcPct val="90000"/>
              </a:lnSpc>
              <a:buClr>
                <a:srgbClr val="FF0000"/>
              </a:buClr>
              <a:buFont typeface="Arial" pitchFamily="34" charset="0"/>
              <a:buChar char="•"/>
            </a:pPr>
            <a:r>
              <a:rPr lang="en-US" dirty="0">
                <a:latin typeface="Tahoma" pitchFamily="34" charset="0"/>
              </a:rPr>
              <a:t>Home Health Care</a:t>
            </a:r>
          </a:p>
          <a:p>
            <a:pPr marL="454025" indent="-454025" eaLnBrk="1" hangingPunct="1">
              <a:lnSpc>
                <a:spcPct val="90000"/>
              </a:lnSpc>
              <a:buClr>
                <a:srgbClr val="FF0000"/>
              </a:buClr>
              <a:buFont typeface="Arial" pitchFamily="34" charset="0"/>
              <a:buChar char="•"/>
            </a:pPr>
            <a:r>
              <a:rPr lang="en-US" dirty="0">
                <a:latin typeface="Tahoma" pitchFamily="34" charset="0"/>
              </a:rPr>
              <a:t>Respite and Hospice Care</a:t>
            </a:r>
          </a:p>
          <a:p>
            <a:pPr marL="454025" indent="-454025" eaLnBrk="1" hangingPunct="1">
              <a:lnSpc>
                <a:spcPct val="90000"/>
              </a:lnSpc>
              <a:buClr>
                <a:srgbClr val="FF0000"/>
              </a:buClr>
              <a:buFont typeface="Arial" pitchFamily="34" charset="0"/>
              <a:buChar char="•"/>
            </a:pPr>
            <a:r>
              <a:rPr lang="en-US" dirty="0">
                <a:latin typeface="Tahoma" pitchFamily="34" charset="0"/>
              </a:rPr>
              <a:t>Readjustment Counseling</a:t>
            </a:r>
          </a:p>
          <a:p>
            <a:pPr marL="454025" indent="-454025" eaLnBrk="1" hangingPunct="1">
              <a:lnSpc>
                <a:spcPct val="90000"/>
              </a:lnSpc>
              <a:buClr>
                <a:srgbClr val="FF0000"/>
              </a:buClr>
              <a:buFont typeface="Arial" pitchFamily="34" charset="0"/>
              <a:buChar char="•"/>
            </a:pPr>
            <a:r>
              <a:rPr lang="en-US" dirty="0">
                <a:latin typeface="Tahoma" pitchFamily="34" charset="0"/>
              </a:rPr>
              <a:t>Blind Rehabilitation </a:t>
            </a:r>
            <a:r>
              <a:rPr lang="en-US" dirty="0" smtClean="0">
                <a:latin typeface="Tahoma" pitchFamily="34" charset="0"/>
              </a:rPr>
              <a:t>Services</a:t>
            </a:r>
          </a:p>
          <a:p>
            <a:pPr marL="454025" indent="-454025" eaLnBrk="1" hangingPunct="1">
              <a:lnSpc>
                <a:spcPct val="90000"/>
              </a:lnSpc>
              <a:buClr>
                <a:srgbClr val="FF0000"/>
              </a:buClr>
              <a:buFont typeface="Arial" pitchFamily="34" charset="0"/>
              <a:buChar char="•"/>
            </a:pPr>
            <a:r>
              <a:rPr lang="en-US" dirty="0" smtClean="0">
                <a:latin typeface="Tahoma" pitchFamily="34" charset="0"/>
              </a:rPr>
              <a:t>Maternity Care</a:t>
            </a:r>
            <a:endParaRPr lang="en-US" dirty="0">
              <a:latin typeface="Tahoma" pitchFamily="34" charset="0"/>
            </a:endParaRPr>
          </a:p>
          <a:p>
            <a:pPr marL="454025" indent="-454025" eaLnBrk="1" hangingPunct="1">
              <a:lnSpc>
                <a:spcPct val="90000"/>
              </a:lnSpc>
              <a:buFont typeface="Arial" pitchFamily="34" charset="0"/>
              <a:buChar char="•"/>
            </a:pPr>
            <a:endParaRPr lang="en-US" sz="2000" dirty="0">
              <a:latin typeface="Tahoma" pitchFamily="34" charset="0"/>
            </a:endParaRPr>
          </a:p>
          <a:p>
            <a:pPr marL="461963" indent="-461963" eaLnBrk="1" hangingPunct="1">
              <a:lnSpc>
                <a:spcPct val="90000"/>
              </a:lnSpc>
              <a:buClr>
                <a:srgbClr val="FF0000"/>
              </a:buClr>
              <a:buFontTx/>
              <a:buChar char="•"/>
            </a:pPr>
            <a:endParaRPr lang="en-US" sz="2000" dirty="0">
              <a:latin typeface="Tahoma" pitchFamily="34" charset="0"/>
            </a:endParaRPr>
          </a:p>
        </p:txBody>
      </p:sp>
    </p:spTree>
    <p:extLst>
      <p:ext uri="{BB962C8B-B14F-4D97-AF65-F5344CB8AC3E}">
        <p14:creationId xmlns:p14="http://schemas.microsoft.com/office/powerpoint/2010/main" val="2854106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600200" y="2042"/>
            <a:ext cx="75438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US" sz="3600" b="1" kern="0" dirty="0" smtClean="0">
                <a:solidFill>
                  <a:schemeClr val="bg1"/>
                </a:solidFill>
                <a:latin typeface="+mj-lt"/>
                <a:ea typeface="+mj-ea"/>
                <a:cs typeface="+mj-cs"/>
              </a:rPr>
              <a:t>Healthcare Eligibility</a:t>
            </a: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4025" indent="-454025" eaLnBrk="1" hangingPunct="1">
              <a:lnSpc>
                <a:spcPct val="80000"/>
              </a:lnSpc>
              <a:buClr>
                <a:srgbClr val="FF0000"/>
              </a:buClr>
              <a:tabLst>
                <a:tab pos="454025" algn="l"/>
              </a:tabLst>
            </a:pPr>
            <a:endParaRPr lang="en-US" sz="2000" dirty="0" smtClean="0">
              <a:latin typeface="Tahoma" pitchFamily="34" charset="0"/>
            </a:endParaRPr>
          </a:p>
          <a:p>
            <a:pPr marL="454025" indent="-454025" eaLnBrk="1" hangingPunct="1">
              <a:lnSpc>
                <a:spcPct val="80000"/>
              </a:lnSpc>
              <a:buClr>
                <a:srgbClr val="FF0000"/>
              </a:buClr>
              <a:tabLst>
                <a:tab pos="454025" algn="l"/>
              </a:tabLst>
            </a:pPr>
            <a:r>
              <a:rPr lang="en-US" sz="2000" dirty="0" smtClean="0">
                <a:latin typeface="Tahoma" pitchFamily="34" charset="0"/>
              </a:rPr>
              <a:t>Veterans </a:t>
            </a:r>
            <a:r>
              <a:rPr lang="en-US" sz="2000" dirty="0">
                <a:latin typeface="Tahoma" pitchFamily="34" charset="0"/>
              </a:rPr>
              <a:t>who served in the active military, naval or air service and </a:t>
            </a:r>
            <a:r>
              <a:rPr lang="en-US" sz="2000" dirty="0" smtClean="0">
                <a:latin typeface="Tahoma" pitchFamily="34" charset="0"/>
              </a:rPr>
              <a:t>who </a:t>
            </a:r>
          </a:p>
          <a:p>
            <a:pPr marL="454025" indent="-454025" eaLnBrk="1" hangingPunct="1">
              <a:lnSpc>
                <a:spcPct val="80000"/>
              </a:lnSpc>
              <a:buClr>
                <a:srgbClr val="FF0000"/>
              </a:buClr>
              <a:tabLst>
                <a:tab pos="454025" algn="l"/>
              </a:tabLst>
            </a:pPr>
            <a:r>
              <a:rPr lang="en-US" sz="2000" dirty="0" smtClean="0">
                <a:latin typeface="Tahoma" pitchFamily="34" charset="0"/>
              </a:rPr>
              <a:t>were </a:t>
            </a:r>
            <a:r>
              <a:rPr lang="en-US" sz="2000" dirty="0">
                <a:latin typeface="Tahoma" pitchFamily="34" charset="0"/>
              </a:rPr>
              <a:t>discharged or released under conditions other than dishonorable</a:t>
            </a:r>
          </a:p>
          <a:p>
            <a:pPr marL="454025" indent="-454025" eaLnBrk="1" hangingPunct="1">
              <a:lnSpc>
                <a:spcPct val="80000"/>
              </a:lnSpc>
              <a:buClr>
                <a:srgbClr val="FF0000"/>
              </a:buClr>
              <a:tabLst>
                <a:tab pos="454025" algn="l"/>
              </a:tabLst>
            </a:pPr>
            <a:endParaRPr lang="en-US" sz="2000" dirty="0">
              <a:latin typeface="Tahoma" pitchFamily="34" charset="0"/>
            </a:endParaRPr>
          </a:p>
          <a:p>
            <a:pPr marL="454025" indent="-454025" eaLnBrk="1" hangingPunct="1">
              <a:lnSpc>
                <a:spcPct val="80000"/>
              </a:lnSpc>
              <a:buClr>
                <a:srgbClr val="FF0000"/>
              </a:buClr>
              <a:buFont typeface="Arial" pitchFamily="34" charset="0"/>
              <a:buChar char="•"/>
              <a:tabLst>
                <a:tab pos="454025" algn="l"/>
              </a:tabLst>
            </a:pPr>
            <a:r>
              <a:rPr lang="en-US" sz="2000" dirty="0">
                <a:latin typeface="Tahoma" pitchFamily="34" charset="0"/>
              </a:rPr>
              <a:t>Former Reservists who served full-time and for operational or support (excludes training purposes)</a:t>
            </a:r>
          </a:p>
          <a:p>
            <a:pPr marL="454025" indent="-454025" eaLnBrk="1" hangingPunct="1">
              <a:lnSpc>
                <a:spcPct val="80000"/>
              </a:lnSpc>
              <a:buClr>
                <a:srgbClr val="FF0000"/>
              </a:buClr>
              <a:buFont typeface="Arial" pitchFamily="34" charset="0"/>
              <a:buChar char="•"/>
              <a:tabLst>
                <a:tab pos="454025" algn="l"/>
              </a:tabLst>
            </a:pPr>
            <a:endParaRPr lang="en-US" sz="2000" dirty="0">
              <a:latin typeface="Tahoma" pitchFamily="34" charset="0"/>
            </a:endParaRPr>
          </a:p>
          <a:p>
            <a:pPr marL="454025" indent="-454025" eaLnBrk="1" hangingPunct="1">
              <a:lnSpc>
                <a:spcPct val="80000"/>
              </a:lnSpc>
              <a:buClr>
                <a:srgbClr val="FF0000"/>
              </a:buClr>
              <a:buFont typeface="Arial" pitchFamily="34" charset="0"/>
              <a:buChar char="•"/>
              <a:tabLst>
                <a:tab pos="454025" algn="l"/>
              </a:tabLst>
            </a:pPr>
            <a:r>
              <a:rPr lang="en-US" sz="2000" dirty="0">
                <a:latin typeface="Tahoma" pitchFamily="34" charset="0"/>
              </a:rPr>
              <a:t>Former National Guard members if mobilized by a Federal </a:t>
            </a:r>
            <a:r>
              <a:rPr lang="en-US" sz="2000" dirty="0" smtClean="0">
                <a:latin typeface="Tahoma" pitchFamily="34" charset="0"/>
              </a:rPr>
              <a:t>order</a:t>
            </a:r>
          </a:p>
          <a:p>
            <a:pPr marL="454025" indent="-454025" eaLnBrk="1" hangingPunct="1">
              <a:lnSpc>
                <a:spcPct val="80000"/>
              </a:lnSpc>
              <a:buClr>
                <a:srgbClr val="FF0000"/>
              </a:buClr>
              <a:tabLst>
                <a:tab pos="454025" algn="l"/>
              </a:tabLst>
            </a:pPr>
            <a:endParaRPr lang="en-US" sz="2000" dirty="0">
              <a:latin typeface="Tahoma" pitchFamily="34" charset="0"/>
            </a:endParaRPr>
          </a:p>
          <a:p>
            <a:pPr eaLnBrk="1" hangingPunct="1">
              <a:buClr>
                <a:srgbClr val="FF0000"/>
              </a:buClr>
              <a:buSzPct val="125000"/>
              <a:buFontTx/>
              <a:buChar char="•"/>
            </a:pPr>
            <a:r>
              <a:rPr lang="en-US" sz="2000" dirty="0"/>
              <a:t>Most veterans who enlisted in the Armed Forces after 9/7/80 must have completed:</a:t>
            </a:r>
          </a:p>
          <a:p>
            <a:pPr eaLnBrk="1" hangingPunct="1">
              <a:buSzPct val="125000"/>
            </a:pPr>
            <a:endParaRPr lang="en-US" sz="2000" dirty="0"/>
          </a:p>
          <a:p>
            <a:pPr lvl="1" eaLnBrk="1" hangingPunct="1">
              <a:buSzPct val="125000"/>
              <a:buFont typeface="Wingdings" pitchFamily="2" charset="2"/>
              <a:buChar char="ü"/>
            </a:pPr>
            <a:r>
              <a:rPr lang="en-US" sz="2000" dirty="0"/>
              <a:t>24 months continuous active service, or</a:t>
            </a:r>
          </a:p>
          <a:p>
            <a:pPr lvl="1" eaLnBrk="1" hangingPunct="1">
              <a:buSzPct val="125000"/>
              <a:buFont typeface="Wingdings" pitchFamily="2" charset="2"/>
              <a:buChar char="ü"/>
            </a:pPr>
            <a:r>
              <a:rPr lang="en-US" sz="2000" dirty="0"/>
              <a:t>the full period for which they were called or ordered to active duty</a:t>
            </a:r>
          </a:p>
          <a:p>
            <a:pPr lvl="1" eaLnBrk="1" hangingPunct="1">
              <a:buSzPct val="125000"/>
              <a:buFont typeface="Wingdings" pitchFamily="2" charset="2"/>
              <a:buChar char="ü"/>
            </a:pPr>
            <a:endParaRPr lang="en-US" sz="2000" dirty="0"/>
          </a:p>
          <a:p>
            <a:pPr eaLnBrk="1" hangingPunct="1">
              <a:buClr>
                <a:srgbClr val="FF0000"/>
              </a:buClr>
              <a:buSzPct val="125000"/>
              <a:buFontTx/>
              <a:buChar char="•"/>
            </a:pPr>
            <a:r>
              <a:rPr lang="en-US" sz="2000" dirty="0"/>
              <a:t>A service-connected condition is not necessary to receive VA health care</a:t>
            </a:r>
          </a:p>
          <a:p>
            <a:pPr eaLnBrk="1" hangingPunct="1">
              <a:buSzPct val="125000"/>
            </a:pPr>
            <a:endParaRPr lang="en-US" sz="1800" dirty="0"/>
          </a:p>
          <a:p>
            <a:pPr marL="454025" indent="-454025" eaLnBrk="1" hangingPunct="1">
              <a:lnSpc>
                <a:spcPct val="80000"/>
              </a:lnSpc>
              <a:buClr>
                <a:srgbClr val="FF0000"/>
              </a:buClr>
              <a:tabLst>
                <a:tab pos="454025" algn="l"/>
              </a:tabLst>
            </a:pPr>
            <a:endParaRPr lang="en-US" sz="1800" dirty="0">
              <a:latin typeface="Tahoma" pitchFamily="34" charset="0"/>
            </a:endParaRPr>
          </a:p>
        </p:txBody>
      </p:sp>
    </p:spTree>
    <p:extLst>
      <p:ext uri="{BB962C8B-B14F-4D97-AF65-F5344CB8AC3E}">
        <p14:creationId xmlns:p14="http://schemas.microsoft.com/office/powerpoint/2010/main" val="136104661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600200" y="2042"/>
            <a:ext cx="75438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US" sz="3600" b="1" kern="0" dirty="0" smtClean="0">
                <a:solidFill>
                  <a:schemeClr val="bg1"/>
                </a:solidFill>
                <a:latin typeface="+mj-lt"/>
                <a:ea typeface="+mj-ea"/>
                <a:cs typeface="+mj-cs"/>
              </a:rPr>
              <a:t>Home Loan</a:t>
            </a: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85750" indent="-285750" eaLnBrk="1" hangingPunct="1">
              <a:lnSpc>
                <a:spcPct val="90000"/>
              </a:lnSpc>
              <a:buFont typeface="Arial" pitchFamily="34" charset="0"/>
              <a:buChar char="•"/>
            </a:pPr>
            <a:r>
              <a:rPr lang="en-US" sz="2000" dirty="0">
                <a:latin typeface="Tahoma" pitchFamily="34" charset="0"/>
              </a:rPr>
              <a:t>No down payment</a:t>
            </a:r>
          </a:p>
          <a:p>
            <a:pPr marL="285750" indent="-285750" eaLnBrk="1" hangingPunct="1">
              <a:lnSpc>
                <a:spcPct val="90000"/>
              </a:lnSpc>
              <a:buFont typeface="Arial" pitchFamily="34" charset="0"/>
              <a:buChar char="•"/>
            </a:pPr>
            <a:r>
              <a:rPr lang="en-US" sz="2000" dirty="0">
                <a:latin typeface="Tahoma" pitchFamily="34" charset="0"/>
              </a:rPr>
              <a:t>Limitations on closing costs</a:t>
            </a:r>
          </a:p>
          <a:p>
            <a:pPr marL="285750" indent="-285750" eaLnBrk="1" hangingPunct="1">
              <a:lnSpc>
                <a:spcPct val="90000"/>
              </a:lnSpc>
              <a:buFont typeface="Arial" pitchFamily="34" charset="0"/>
              <a:buChar char="•"/>
            </a:pPr>
            <a:r>
              <a:rPr lang="en-US" sz="2000" dirty="0">
                <a:latin typeface="Tahoma" pitchFamily="34" charset="0"/>
              </a:rPr>
              <a:t>The right to prepay without penalty</a:t>
            </a:r>
          </a:p>
          <a:p>
            <a:pPr marL="285750" indent="-285750" eaLnBrk="1" hangingPunct="1">
              <a:lnSpc>
                <a:spcPct val="90000"/>
              </a:lnSpc>
              <a:buFont typeface="Arial" pitchFamily="34" charset="0"/>
              <a:buChar char="•"/>
            </a:pPr>
            <a:r>
              <a:rPr lang="en-US" sz="2000" dirty="0">
                <a:latin typeface="Tahoma" pitchFamily="34" charset="0"/>
              </a:rPr>
              <a:t>Funding Fee</a:t>
            </a:r>
          </a:p>
          <a:p>
            <a:pPr marL="285750" indent="-285750" eaLnBrk="1" hangingPunct="1">
              <a:lnSpc>
                <a:spcPct val="90000"/>
              </a:lnSpc>
              <a:buFont typeface="Arial" pitchFamily="34" charset="0"/>
              <a:buChar char="•"/>
            </a:pPr>
            <a:r>
              <a:rPr lang="en-US" sz="2000" dirty="0">
                <a:latin typeface="Tahoma" pitchFamily="34" charset="0"/>
              </a:rPr>
              <a:t>Negotiated interest rates</a:t>
            </a:r>
          </a:p>
          <a:p>
            <a:pPr marL="285750" indent="-285750" eaLnBrk="1" hangingPunct="1">
              <a:lnSpc>
                <a:spcPct val="90000"/>
              </a:lnSpc>
              <a:buFont typeface="Arial" pitchFamily="34" charset="0"/>
              <a:buChar char="•"/>
            </a:pPr>
            <a:r>
              <a:rPr lang="en-US" sz="2000" dirty="0">
                <a:latin typeface="Tahoma" pitchFamily="34" charset="0"/>
              </a:rPr>
              <a:t>Special assistance for veterans experiencing difficulty in making loan </a:t>
            </a:r>
            <a:r>
              <a:rPr lang="en-US" sz="2000" dirty="0" smtClean="0">
                <a:latin typeface="Tahoma" pitchFamily="34" charset="0"/>
              </a:rPr>
              <a:t>payments</a:t>
            </a:r>
          </a:p>
          <a:p>
            <a:pPr marL="285750" indent="-285750" eaLnBrk="1" hangingPunct="1">
              <a:lnSpc>
                <a:spcPct val="90000"/>
              </a:lnSpc>
              <a:buFont typeface="Arial" pitchFamily="34" charset="0"/>
              <a:buChar char="•"/>
            </a:pPr>
            <a:r>
              <a:rPr lang="en-US" sz="2000" dirty="0" smtClean="0">
                <a:latin typeface="Tahoma" pitchFamily="34" charset="0"/>
              </a:rPr>
              <a:t>Maximum $417,000 loan.</a:t>
            </a:r>
          </a:p>
          <a:p>
            <a:pPr marL="285750" indent="-285750" eaLnBrk="1" hangingPunct="1">
              <a:lnSpc>
                <a:spcPct val="90000"/>
              </a:lnSpc>
              <a:buFont typeface="Arial" pitchFamily="34" charset="0"/>
              <a:buChar char="•"/>
            </a:pPr>
            <a:r>
              <a:rPr lang="en-US" sz="2000" dirty="0" smtClean="0">
                <a:latin typeface="Tahoma" pitchFamily="34" charset="0"/>
              </a:rPr>
              <a:t>Funding fee up to 3.35%.</a:t>
            </a:r>
          </a:p>
          <a:p>
            <a:pPr marL="285750" indent="-285750" eaLnBrk="1" hangingPunct="1">
              <a:lnSpc>
                <a:spcPct val="90000"/>
              </a:lnSpc>
              <a:buFont typeface="Arial" pitchFamily="34" charset="0"/>
              <a:buChar char="•"/>
            </a:pPr>
            <a:r>
              <a:rPr lang="en-US" sz="2000" dirty="0" smtClean="0">
                <a:latin typeface="Tahoma" pitchFamily="34" charset="0"/>
              </a:rPr>
              <a:t>Can use more than once if prior loans are paid off.</a:t>
            </a:r>
          </a:p>
          <a:p>
            <a:pPr marL="285750" indent="-285750" eaLnBrk="1" hangingPunct="1">
              <a:lnSpc>
                <a:spcPct val="90000"/>
              </a:lnSpc>
              <a:buFont typeface="Arial" pitchFamily="34" charset="0"/>
              <a:buChar char="•"/>
            </a:pPr>
            <a:endParaRPr lang="en-US" sz="2000" dirty="0">
              <a:latin typeface="Tahoma" pitchFamily="34" charset="0"/>
            </a:endParaRPr>
          </a:p>
          <a:p>
            <a:pPr eaLnBrk="1" hangingPunct="1">
              <a:lnSpc>
                <a:spcPct val="90000"/>
              </a:lnSpc>
            </a:pPr>
            <a:r>
              <a:rPr lang="en-US" sz="2000" dirty="0" smtClean="0">
                <a:latin typeface="Tahoma" pitchFamily="34" charset="0"/>
              </a:rPr>
              <a:t>Eligibility</a:t>
            </a:r>
          </a:p>
          <a:p>
            <a:pPr marL="452438" indent="-452438" eaLnBrk="1" hangingPunct="1">
              <a:buClr>
                <a:srgbClr val="E31F44"/>
              </a:buClr>
              <a:buFont typeface="Arial" pitchFamily="34" charset="0"/>
              <a:buChar char="•"/>
            </a:pPr>
            <a:r>
              <a:rPr lang="en-US" sz="2000" dirty="0">
                <a:latin typeface="Tahoma" pitchFamily="34" charset="0"/>
              </a:rPr>
              <a:t>Generally, must serve 24 months of continuous active duty or the full period for which called or ordered to active duty</a:t>
            </a:r>
          </a:p>
          <a:p>
            <a:pPr marL="452438" indent="-452438" eaLnBrk="1" hangingPunct="1">
              <a:buClr>
                <a:srgbClr val="E31F44"/>
              </a:buClr>
              <a:buFont typeface="Arial" pitchFamily="34" charset="0"/>
              <a:buChar char="•"/>
            </a:pPr>
            <a:r>
              <a:rPr lang="en-US" sz="2000" dirty="0">
                <a:latin typeface="Tahoma" pitchFamily="34" charset="0"/>
              </a:rPr>
              <a:t>Service must be at least 90 days during a period of war (181 during peacetime), unless discharged earlier due to a service connected disability</a:t>
            </a:r>
          </a:p>
          <a:p>
            <a:pPr eaLnBrk="1" hangingPunct="1">
              <a:lnSpc>
                <a:spcPct val="90000"/>
              </a:lnSpc>
              <a:spcBef>
                <a:spcPct val="5000"/>
              </a:spcBef>
              <a:buFontTx/>
              <a:buNone/>
            </a:pPr>
            <a:endParaRPr lang="en-US" sz="1800" b="1" dirty="0">
              <a:latin typeface="Tahoma" pitchFamily="34" charset="0"/>
            </a:endParaRPr>
          </a:p>
          <a:p>
            <a:pPr eaLnBrk="1" hangingPunct="1">
              <a:lnSpc>
                <a:spcPct val="90000"/>
              </a:lnSpc>
              <a:spcBef>
                <a:spcPct val="5000"/>
              </a:spcBef>
              <a:buFontTx/>
              <a:buNone/>
            </a:pPr>
            <a:endParaRPr lang="en-US" sz="1800" dirty="0">
              <a:latin typeface="Tahoma" pitchFamily="34" charset="0"/>
            </a:endParaRPr>
          </a:p>
        </p:txBody>
      </p:sp>
    </p:spTree>
    <p:extLst>
      <p:ext uri="{BB962C8B-B14F-4D97-AF65-F5344CB8AC3E}">
        <p14:creationId xmlns:p14="http://schemas.microsoft.com/office/powerpoint/2010/main" val="299438494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600200" y="2042"/>
            <a:ext cx="7543800" cy="1139825"/>
          </a:xfrm>
          <a:prstGeom prst="rect">
            <a:avLst/>
          </a:prstGeom>
          <a:noFill/>
          <a:ln w="9525">
            <a:noFill/>
            <a:miter lim="800000"/>
            <a:headEnd/>
            <a:tailEnd/>
          </a:ln>
          <a:effectLst>
            <a:outerShdw dist="25399" dir="2700000" algn="ctr" rotWithShape="0">
              <a:srgbClr val="808080">
                <a:alpha val="50000"/>
              </a:srgbClr>
            </a:outerShdw>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US" sz="3600" b="1" kern="0" dirty="0" smtClean="0">
                <a:solidFill>
                  <a:schemeClr val="bg1"/>
                </a:solidFill>
                <a:latin typeface="+mj-lt"/>
                <a:ea typeface="+mj-ea"/>
                <a:cs typeface="+mj-cs"/>
              </a:rPr>
              <a:t>Veteran Life Insurance</a:t>
            </a:r>
            <a:endParaRPr kumimoji="0" lang="en-US" sz="36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4" name="Rectangle 3"/>
          <p:cNvSpPr txBox="1">
            <a:spLocks noChangeArrowheads="1"/>
          </p:cNvSpPr>
          <p:nvPr/>
        </p:nvSpPr>
        <p:spPr bwMode="auto">
          <a:xfrm>
            <a:off x="381000" y="12954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71500" lvl="1" indent="-457200" eaLnBrk="1" hangingPunct="1">
              <a:lnSpc>
                <a:spcPct val="90000"/>
              </a:lnSpc>
              <a:buClr>
                <a:srgbClr val="E31F44"/>
              </a:buClr>
              <a:buFontTx/>
              <a:buChar char="•"/>
            </a:pPr>
            <a:endParaRPr lang="en-US" sz="1800" dirty="0" smtClean="0">
              <a:latin typeface="Tahoma" pitchFamily="34" charset="0"/>
            </a:endParaRPr>
          </a:p>
          <a:p>
            <a:pPr marL="114300" lvl="1" eaLnBrk="1" hangingPunct="1">
              <a:lnSpc>
                <a:spcPct val="90000"/>
              </a:lnSpc>
              <a:buClr>
                <a:srgbClr val="E31F44"/>
              </a:buClr>
            </a:pPr>
            <a:r>
              <a:rPr lang="en-US" sz="1800" b="1" dirty="0" smtClean="0">
                <a:latin typeface="Tahoma" pitchFamily="34" charset="0"/>
              </a:rPr>
              <a:t>Veterans Group Life Insurance</a:t>
            </a:r>
          </a:p>
          <a:p>
            <a:pPr marL="1028700" lvl="2" indent="-457200" eaLnBrk="1" hangingPunct="1">
              <a:lnSpc>
                <a:spcPct val="90000"/>
              </a:lnSpc>
              <a:buClr>
                <a:srgbClr val="E31F44"/>
              </a:buClr>
              <a:buFontTx/>
              <a:buChar char="•"/>
            </a:pPr>
            <a:r>
              <a:rPr lang="en-US" sz="1800" dirty="0" smtClean="0">
                <a:latin typeface="Tahoma" pitchFamily="34" charset="0"/>
              </a:rPr>
              <a:t>Can </a:t>
            </a:r>
            <a:r>
              <a:rPr lang="en-US" sz="1800" dirty="0">
                <a:latin typeface="Tahoma" pitchFamily="34" charset="0"/>
              </a:rPr>
              <a:t>convert from SGLI to VGLI within 1 year + 120 days of </a:t>
            </a:r>
            <a:r>
              <a:rPr lang="en-US" sz="1800" dirty="0" smtClean="0">
                <a:latin typeface="Tahoma" pitchFamily="34" charset="0"/>
              </a:rPr>
              <a:t>separation</a:t>
            </a:r>
          </a:p>
          <a:p>
            <a:pPr marL="1028700" lvl="2" indent="-457200" eaLnBrk="1" hangingPunct="1">
              <a:lnSpc>
                <a:spcPct val="90000"/>
              </a:lnSpc>
              <a:buClr>
                <a:srgbClr val="E31F44"/>
              </a:buClr>
              <a:buFontTx/>
              <a:buChar char="•"/>
            </a:pPr>
            <a:r>
              <a:rPr lang="en-US" sz="1800" dirty="0" smtClean="0">
                <a:latin typeface="Tahoma" pitchFamily="34" charset="0"/>
              </a:rPr>
              <a:t>Low premiums</a:t>
            </a:r>
          </a:p>
          <a:p>
            <a:pPr marL="1028700" lvl="2" indent="-457200" eaLnBrk="1" hangingPunct="1">
              <a:lnSpc>
                <a:spcPct val="90000"/>
              </a:lnSpc>
              <a:buClr>
                <a:srgbClr val="E31F44"/>
              </a:buClr>
              <a:buFontTx/>
              <a:buChar char="•"/>
            </a:pPr>
            <a:r>
              <a:rPr lang="en-US" sz="1800" dirty="0" smtClean="0">
                <a:latin typeface="Tahoma" pitchFamily="34" charset="0"/>
              </a:rPr>
              <a:t>No </a:t>
            </a:r>
            <a:r>
              <a:rPr lang="en-US" sz="1800" dirty="0">
                <a:latin typeface="Tahoma" pitchFamily="34" charset="0"/>
              </a:rPr>
              <a:t>proof of good health required if conversion within 120 days of </a:t>
            </a:r>
            <a:r>
              <a:rPr lang="en-US" sz="1800" dirty="0" smtClean="0">
                <a:latin typeface="Tahoma" pitchFamily="34" charset="0"/>
              </a:rPr>
              <a:t>separation</a:t>
            </a:r>
          </a:p>
          <a:p>
            <a:pPr marL="1028700" lvl="2" indent="-457200" eaLnBrk="1" hangingPunct="1">
              <a:lnSpc>
                <a:spcPct val="90000"/>
              </a:lnSpc>
              <a:buClr>
                <a:srgbClr val="E31F44"/>
              </a:buClr>
              <a:buFontTx/>
              <a:buChar char="•"/>
            </a:pPr>
            <a:r>
              <a:rPr lang="en-US" sz="1800" dirty="0" smtClean="0">
                <a:latin typeface="Tahoma" pitchFamily="34" charset="0"/>
              </a:rPr>
              <a:t>Lifetime </a:t>
            </a:r>
            <a:r>
              <a:rPr lang="en-US" sz="1800" dirty="0">
                <a:latin typeface="Tahoma" pitchFamily="34" charset="0"/>
              </a:rPr>
              <a:t>renewable term </a:t>
            </a:r>
            <a:r>
              <a:rPr lang="en-US" sz="1800" dirty="0" smtClean="0">
                <a:latin typeface="Tahoma" pitchFamily="34" charset="0"/>
              </a:rPr>
              <a:t>coverage</a:t>
            </a:r>
          </a:p>
          <a:p>
            <a:pPr marL="114300" lvl="1" eaLnBrk="1" hangingPunct="1">
              <a:lnSpc>
                <a:spcPct val="90000"/>
              </a:lnSpc>
              <a:buClr>
                <a:srgbClr val="E31F44"/>
              </a:buClr>
            </a:pPr>
            <a:endParaRPr lang="en-US" sz="1800" dirty="0">
              <a:latin typeface="Tahoma" pitchFamily="34" charset="0"/>
            </a:endParaRPr>
          </a:p>
          <a:p>
            <a:pPr marL="114300" lvl="1" eaLnBrk="1" hangingPunct="1">
              <a:lnSpc>
                <a:spcPct val="90000"/>
              </a:lnSpc>
              <a:buClr>
                <a:srgbClr val="E31F44"/>
              </a:buClr>
            </a:pPr>
            <a:r>
              <a:rPr lang="en-US" sz="1800" b="1" dirty="0" smtClean="0">
                <a:latin typeface="Tahoma" pitchFamily="34" charset="0"/>
              </a:rPr>
              <a:t>Service-Disabled Life </a:t>
            </a:r>
            <a:r>
              <a:rPr lang="en-US" sz="1800" b="1" dirty="0">
                <a:latin typeface="Tahoma" pitchFamily="34" charset="0"/>
              </a:rPr>
              <a:t>Insurance</a:t>
            </a:r>
          </a:p>
          <a:p>
            <a:pPr marL="404813" indent="-404813">
              <a:buClr>
                <a:srgbClr val="FF0000"/>
              </a:buClr>
              <a:buFontTx/>
              <a:buChar char="•"/>
            </a:pPr>
            <a:r>
              <a:rPr lang="en-US" sz="1800" b="1" dirty="0">
                <a:latin typeface="Tahoma" pitchFamily="34" charset="0"/>
              </a:rPr>
              <a:t>Coverage</a:t>
            </a:r>
          </a:p>
          <a:p>
            <a:pPr marL="920750" lvl="1" indent="-401638">
              <a:buClr>
                <a:srgbClr val="FF0000"/>
              </a:buClr>
              <a:buFont typeface="Wingdings" pitchFamily="2" charset="2"/>
              <a:buChar char="ü"/>
            </a:pPr>
            <a:r>
              <a:rPr lang="en-US" sz="1800" dirty="0">
                <a:latin typeface="Tahoma" pitchFamily="34" charset="0"/>
              </a:rPr>
              <a:t>$10,000 Maximum Basic Coverage</a:t>
            </a:r>
          </a:p>
          <a:p>
            <a:pPr marL="1089025" lvl="2" indent="174625">
              <a:buClr>
                <a:srgbClr val="FF0000"/>
              </a:buClr>
              <a:buFont typeface="Wingdings" pitchFamily="2" charset="2"/>
              <a:buNone/>
            </a:pPr>
            <a:r>
              <a:rPr lang="en-US" sz="1800" dirty="0">
                <a:latin typeface="Tahoma" pitchFamily="34" charset="0"/>
              </a:rPr>
              <a:t>- Waiver of Premiums for totally disabled</a:t>
            </a:r>
          </a:p>
          <a:p>
            <a:pPr marL="920750" lvl="1" indent="-401638">
              <a:buClr>
                <a:srgbClr val="FF0000"/>
              </a:buClr>
              <a:buFont typeface="Wingdings" pitchFamily="2" charset="2"/>
              <a:buChar char="ü"/>
            </a:pPr>
            <a:r>
              <a:rPr lang="en-US" sz="1800" dirty="0">
                <a:latin typeface="Tahoma" pitchFamily="34" charset="0"/>
              </a:rPr>
              <a:t>$20,000 Supplemental Coverage</a:t>
            </a:r>
          </a:p>
          <a:p>
            <a:pPr marL="1089025" lvl="2" indent="174625">
              <a:buClr>
                <a:srgbClr val="FF0000"/>
              </a:buClr>
            </a:pPr>
            <a:r>
              <a:rPr lang="en-US" sz="1800" dirty="0">
                <a:latin typeface="Tahoma" pitchFamily="34" charset="0"/>
              </a:rPr>
              <a:t>- No Waiver of Premiums</a:t>
            </a:r>
          </a:p>
          <a:p>
            <a:pPr marL="404813" indent="-404813">
              <a:buClr>
                <a:srgbClr val="FF0000"/>
              </a:buClr>
              <a:buFontTx/>
              <a:buChar char="•"/>
            </a:pPr>
            <a:r>
              <a:rPr lang="en-US" sz="1800" b="1" dirty="0">
                <a:latin typeface="Tahoma" pitchFamily="34" charset="0"/>
              </a:rPr>
              <a:t>Eligibility</a:t>
            </a:r>
          </a:p>
          <a:p>
            <a:pPr marL="920750" lvl="1" indent="-401638">
              <a:buClr>
                <a:srgbClr val="FF0000"/>
              </a:buClr>
              <a:buFont typeface="Wingdings" pitchFamily="2" charset="2"/>
              <a:buChar char="ü"/>
            </a:pPr>
            <a:r>
              <a:rPr lang="en-US" sz="1800" dirty="0">
                <a:latin typeface="Tahoma" pitchFamily="34" charset="0"/>
              </a:rPr>
              <a:t>Service-connected Disability (Even 0%)</a:t>
            </a:r>
          </a:p>
          <a:p>
            <a:pPr marL="920750" lvl="1" indent="-401638">
              <a:buClr>
                <a:srgbClr val="FF0000"/>
              </a:buClr>
              <a:buFont typeface="Wingdings" pitchFamily="2" charset="2"/>
              <a:buChar char="ü"/>
            </a:pPr>
            <a:r>
              <a:rPr lang="en-US" sz="1800" dirty="0">
                <a:latin typeface="Tahoma" pitchFamily="34" charset="0"/>
              </a:rPr>
              <a:t>Must apply within 2 years of SC notification for a new condition</a:t>
            </a:r>
          </a:p>
          <a:p>
            <a:pPr marL="571500" lvl="2" eaLnBrk="1" hangingPunct="1">
              <a:lnSpc>
                <a:spcPct val="90000"/>
              </a:lnSpc>
              <a:buClr>
                <a:srgbClr val="E31F44"/>
              </a:buClr>
            </a:pPr>
            <a:endParaRPr lang="en-US" sz="1800" dirty="0">
              <a:latin typeface="Tahoma" pitchFamily="34" charset="0"/>
            </a:endParaRPr>
          </a:p>
        </p:txBody>
      </p:sp>
    </p:spTree>
    <p:extLst>
      <p:ext uri="{BB962C8B-B14F-4D97-AF65-F5344CB8AC3E}">
        <p14:creationId xmlns:p14="http://schemas.microsoft.com/office/powerpoint/2010/main" val="2467207284"/>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VA IT Bckgr</Template>
  <TotalTime>1718</TotalTime>
  <Words>2217</Words>
  <Application>Microsoft Office PowerPoint</Application>
  <PresentationFormat>On-screen Show (4:3)</PresentationFormat>
  <Paragraphs>281</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Blank Presentation</vt:lpstr>
      <vt:lpstr>VA Benefits 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VHA Vocational Rehabilitation</vt:lpstr>
      <vt:lpstr>Compensated Work Therapy</vt:lpstr>
      <vt:lpstr>Transitional Work Experience</vt:lpstr>
      <vt:lpstr>Incentive Therapy Program</vt:lpstr>
      <vt:lpstr>Supported Employment</vt:lpstr>
      <vt:lpstr>VHA Polytrauma Initiative</vt:lpstr>
      <vt:lpstr>OEF/OIF/OND</vt:lpstr>
      <vt:lpstr>Benefits of Participation</vt:lpstr>
      <vt:lpstr>VR Job Club</vt:lpstr>
      <vt:lpstr>Vocational Computer Lab </vt:lpstr>
      <vt:lpstr>How to Refer to VHA VR</vt:lpstr>
      <vt:lpstr>What happens next?</vt:lpstr>
      <vt:lpstr>Vocational Rehabilitation &amp; Employment Program (VR&amp;E)</vt:lpstr>
      <vt:lpstr>Who is eligible for VR&amp;E VetSuccess Services?</vt:lpstr>
      <vt:lpstr>Who is eligible for VR&amp;E VetSuccess Services? (cont.)</vt:lpstr>
      <vt:lpstr>Basic period of Eligibility</vt:lpstr>
      <vt:lpstr>What Happens after Eligibility is Established?</vt:lpstr>
      <vt:lpstr>What is an Entitlement Determination?</vt:lpstr>
      <vt:lpstr>What is an Entitlement Determination? (cont.)</vt:lpstr>
      <vt:lpstr>After the Entitlement Determination is Made…</vt:lpstr>
      <vt:lpstr>After the Entitlement Determination is Made…</vt:lpstr>
      <vt:lpstr>What is a Rehabilitation Plan?</vt:lpstr>
      <vt:lpstr>After the Rehabilitation Plan is Developed...</vt:lpstr>
      <vt:lpstr>Vocational Rehab</vt:lpstr>
    </vt:vector>
  </TitlesOfParts>
  <Company>Dept of Veterans Affairs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 Lysell</dc:creator>
  <cp:lastModifiedBy>User</cp:lastModifiedBy>
  <cp:revision>94</cp:revision>
  <dcterms:created xsi:type="dcterms:W3CDTF">2008-04-17T21:15:31Z</dcterms:created>
  <dcterms:modified xsi:type="dcterms:W3CDTF">2012-12-13T10:32:35Z</dcterms:modified>
</cp:coreProperties>
</file>